
<file path=[Content_Types].xml><?xml version="1.0" encoding="utf-8"?>
<Types xmlns="http://schemas.openxmlformats.org/package/2006/content-types">
  <Default Extension="jfif" ContentType="image/jpeg"/>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9"/>
  </p:notesMasterIdLst>
  <p:sldIdLst>
    <p:sldId id="256" r:id="rId2"/>
    <p:sldId id="286" r:id="rId3"/>
    <p:sldId id="266" r:id="rId4"/>
    <p:sldId id="257" r:id="rId5"/>
    <p:sldId id="259" r:id="rId6"/>
    <p:sldId id="269" r:id="rId7"/>
    <p:sldId id="268" r:id="rId8"/>
    <p:sldId id="278" r:id="rId9"/>
    <p:sldId id="271" r:id="rId10"/>
    <p:sldId id="279" r:id="rId11"/>
    <p:sldId id="272" r:id="rId12"/>
    <p:sldId id="260" r:id="rId13"/>
    <p:sldId id="261" r:id="rId14"/>
    <p:sldId id="262" r:id="rId15"/>
    <p:sldId id="263" r:id="rId16"/>
    <p:sldId id="288" r:id="rId17"/>
    <p:sldId id="264" r:id="rId18"/>
    <p:sldId id="273" r:id="rId19"/>
    <p:sldId id="281" r:id="rId20"/>
    <p:sldId id="280" r:id="rId21"/>
    <p:sldId id="274" r:id="rId22"/>
    <p:sldId id="275" r:id="rId23"/>
    <p:sldId id="277" r:id="rId24"/>
    <p:sldId id="282" r:id="rId25"/>
    <p:sldId id="283" r:id="rId26"/>
    <p:sldId id="285" r:id="rId27"/>
    <p:sldId id="284" r:id="rId28"/>
    <p:sldId id="265" r:id="rId29"/>
    <p:sldId id="395" r:id="rId30"/>
    <p:sldId id="267" r:id="rId31"/>
    <p:sldId id="290" r:id="rId32"/>
    <p:sldId id="291" r:id="rId33"/>
    <p:sldId id="292" r:id="rId34"/>
    <p:sldId id="393" r:id="rId35"/>
    <p:sldId id="394" r:id="rId36"/>
    <p:sldId id="289" r:id="rId37"/>
    <p:sldId id="287"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B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0A1B5D5-9B99-4C35-A422-299274C87663}" styleName="Stile medio 1 - Colore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68D230F3-CF80-4859-8CE7-A43EE81993B5}" styleName="Stile chiaro 1 - Colore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300" autoAdjust="0"/>
    <p:restoredTop sz="94669" autoAdjust="0"/>
  </p:normalViewPr>
  <p:slideViewPr>
    <p:cSldViewPr snapToGrid="0">
      <p:cViewPr varScale="1">
        <p:scale>
          <a:sx n="108" d="100"/>
          <a:sy n="108" d="100"/>
        </p:scale>
        <p:origin x="216" y="31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spPr>
            <a:solidFill>
              <a:schemeClr val="accent1"/>
            </a:solidFill>
          </c:spPr>
          <c:dPt>
            <c:idx val="0"/>
            <c:bubble3D val="0"/>
            <c:spPr>
              <a:solidFill>
                <a:schemeClr val="accent2"/>
              </a:solidFill>
              <a:ln w="19050">
                <a:solidFill>
                  <a:schemeClr val="lt1"/>
                </a:solidFill>
              </a:ln>
              <a:effectLst/>
            </c:spPr>
            <c:extLst>
              <c:ext xmlns:c16="http://schemas.microsoft.com/office/drawing/2014/chart" uri="{C3380CC4-5D6E-409C-BE32-E72D297353CC}">
                <c16:uniqueId val="{00000002-B02A-5C43-95B1-92A12F7B9586}"/>
              </c:ext>
            </c:extLst>
          </c:dPt>
          <c:dPt>
            <c:idx val="1"/>
            <c:bubble3D val="0"/>
            <c:spPr>
              <a:solidFill>
                <a:schemeClr val="accent1"/>
              </a:solidFill>
              <a:ln w="19050">
                <a:solidFill>
                  <a:schemeClr val="lt1"/>
                </a:solidFill>
              </a:ln>
              <a:effectLst/>
            </c:spPr>
            <c:extLst>
              <c:ext xmlns:c16="http://schemas.microsoft.com/office/drawing/2014/chart" uri="{C3380CC4-5D6E-409C-BE32-E72D297353CC}">
                <c16:uniqueId val="{00000003-C38D-B34E-BB69-7C4027709352}"/>
              </c:ext>
            </c:extLst>
          </c:dPt>
          <c:dPt>
            <c:idx val="2"/>
            <c:bubble3D val="0"/>
            <c:spPr>
              <a:solidFill>
                <a:schemeClr val="accent6"/>
              </a:solidFill>
              <a:ln w="19050">
                <a:solidFill>
                  <a:schemeClr val="lt1"/>
                </a:solidFill>
              </a:ln>
              <a:effectLst/>
            </c:spPr>
            <c:extLst>
              <c:ext xmlns:c16="http://schemas.microsoft.com/office/drawing/2014/chart" uri="{C3380CC4-5D6E-409C-BE32-E72D297353CC}">
                <c16:uniqueId val="{00000003-B02A-5C43-95B1-92A12F7B9586}"/>
              </c:ext>
            </c:extLst>
          </c:dPt>
          <c:cat>
            <c:strRef>
              <c:f>Sheet1!$A$2:$A$4</c:f>
              <c:strCache>
                <c:ptCount val="3"/>
                <c:pt idx="0">
                  <c:v>Core functionalities</c:v>
                </c:pt>
                <c:pt idx="1">
                  <c:v>Additional functionalities</c:v>
                </c:pt>
                <c:pt idx="2">
                  <c:v>Quality of teamwork</c:v>
                </c:pt>
              </c:strCache>
            </c:strRef>
          </c:cat>
          <c:val>
            <c:numRef>
              <c:f>Sheet1!$B$2:$B$4</c:f>
              <c:numCache>
                <c:formatCode>General</c:formatCode>
                <c:ptCount val="3"/>
                <c:pt idx="0">
                  <c:v>50</c:v>
                </c:pt>
                <c:pt idx="1">
                  <c:v>45</c:v>
                </c:pt>
                <c:pt idx="2">
                  <c:v>5</c:v>
                </c:pt>
              </c:numCache>
            </c:numRef>
          </c:val>
          <c:extLst>
            <c:ext xmlns:c16="http://schemas.microsoft.com/office/drawing/2014/chart" uri="{C3380CC4-5D6E-409C-BE32-E72D297353CC}">
              <c16:uniqueId val="{00000000-B02A-5C43-95B1-92A12F7B9586}"/>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2800" b="0" i="0" u="none" strike="noStrike" kern="1200" baseline="0">
              <a:solidFill>
                <a:schemeClr val="tx1">
                  <a:lumMod val="65000"/>
                  <a:lumOff val="35000"/>
                </a:schemeClr>
              </a:solidFill>
              <a:latin typeface="Palatino Linotype" panose="02040502050505030304" pitchFamily="18" charset="0"/>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0DFD464-F8EE-42BA-9BEF-F6DE8365F087}" type="datetimeFigureOut">
              <a:rPr lang="en-GB" smtClean="0"/>
              <a:t>24/01/2024</a:t>
            </a:fld>
            <a:endParaRPr lang="en-GB"/>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endParaRPr lang="en-GB"/>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38E2716-4F7E-4141-A218-58474614BAF2}" type="slidenum">
              <a:rPr lang="en-GB" smtClean="0"/>
              <a:t>‹#›</a:t>
            </a:fld>
            <a:endParaRPr lang="en-GB"/>
          </a:p>
        </p:txBody>
      </p:sp>
    </p:spTree>
    <p:extLst>
      <p:ext uri="{BB962C8B-B14F-4D97-AF65-F5344CB8AC3E}">
        <p14:creationId xmlns:p14="http://schemas.microsoft.com/office/powerpoint/2010/main" val="10801970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338E2716-4F7E-4141-A218-58474614BAF2}" type="slidenum">
              <a:rPr lang="en-GB" smtClean="0"/>
              <a:t>1</a:t>
            </a:fld>
            <a:endParaRPr lang="en-GB"/>
          </a:p>
        </p:txBody>
      </p:sp>
    </p:spTree>
    <p:extLst>
      <p:ext uri="{BB962C8B-B14F-4D97-AF65-F5344CB8AC3E}">
        <p14:creationId xmlns:p14="http://schemas.microsoft.com/office/powerpoint/2010/main" val="23361601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GB" dirty="0"/>
          </a:p>
        </p:txBody>
      </p:sp>
      <p:sp>
        <p:nvSpPr>
          <p:cNvPr id="4" name="Segnaposto numero diapositiva 3"/>
          <p:cNvSpPr>
            <a:spLocks noGrp="1"/>
          </p:cNvSpPr>
          <p:nvPr>
            <p:ph type="sldNum" sz="quarter" idx="10"/>
          </p:nvPr>
        </p:nvSpPr>
        <p:spPr/>
        <p:txBody>
          <a:bodyPr/>
          <a:lstStyle/>
          <a:p>
            <a:fld id="{338E2716-4F7E-4141-A218-58474614BAF2}" type="slidenum">
              <a:rPr lang="en-GB" smtClean="0"/>
              <a:t>27</a:t>
            </a:fld>
            <a:endParaRPr lang="en-GB"/>
          </a:p>
        </p:txBody>
      </p:sp>
    </p:spTree>
    <p:extLst>
      <p:ext uri="{BB962C8B-B14F-4D97-AF65-F5344CB8AC3E}">
        <p14:creationId xmlns:p14="http://schemas.microsoft.com/office/powerpoint/2010/main" val="2707285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GB" dirty="0"/>
          </a:p>
        </p:txBody>
      </p:sp>
      <p:sp>
        <p:nvSpPr>
          <p:cNvPr id="4" name="Segnaposto numero diapositiva 3"/>
          <p:cNvSpPr>
            <a:spLocks noGrp="1"/>
          </p:cNvSpPr>
          <p:nvPr>
            <p:ph type="sldNum" sz="quarter" idx="10"/>
          </p:nvPr>
        </p:nvSpPr>
        <p:spPr/>
        <p:txBody>
          <a:bodyPr/>
          <a:lstStyle/>
          <a:p>
            <a:fld id="{338E2716-4F7E-4141-A218-58474614BAF2}" type="slidenum">
              <a:rPr lang="en-GB" smtClean="0"/>
              <a:t>28</a:t>
            </a:fld>
            <a:endParaRPr lang="en-GB"/>
          </a:p>
        </p:txBody>
      </p:sp>
    </p:spTree>
    <p:extLst>
      <p:ext uri="{BB962C8B-B14F-4D97-AF65-F5344CB8AC3E}">
        <p14:creationId xmlns:p14="http://schemas.microsoft.com/office/powerpoint/2010/main" val="23749888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A698E5-24F4-E52C-E436-43E5C16AE35C}"/>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5982F3B4-3F24-F469-9DD1-C8C0DC5A48CF}"/>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97446930-99A7-FD09-FDD6-41CC8FA31844}"/>
              </a:ext>
            </a:extLst>
          </p:cNvPr>
          <p:cNvSpPr>
            <a:spLocks noGrp="1"/>
          </p:cNvSpPr>
          <p:nvPr>
            <p:ph type="body" idx="1"/>
          </p:nvPr>
        </p:nvSpPr>
        <p:spPr/>
        <p:txBody>
          <a:bodyPr/>
          <a:lstStyle/>
          <a:p>
            <a:endParaRPr lang="en-GB" dirty="0"/>
          </a:p>
        </p:txBody>
      </p:sp>
      <p:sp>
        <p:nvSpPr>
          <p:cNvPr id="4" name="Segnaposto numero diapositiva 3">
            <a:extLst>
              <a:ext uri="{FF2B5EF4-FFF2-40B4-BE49-F238E27FC236}">
                <a16:creationId xmlns:a16="http://schemas.microsoft.com/office/drawing/2014/main" id="{5BE85D59-4A0C-EA8E-DFB3-FA69D2ACF6EE}"/>
              </a:ext>
            </a:extLst>
          </p:cNvPr>
          <p:cNvSpPr>
            <a:spLocks noGrp="1"/>
          </p:cNvSpPr>
          <p:nvPr>
            <p:ph type="sldNum" sz="quarter" idx="10"/>
          </p:nvPr>
        </p:nvSpPr>
        <p:spPr/>
        <p:txBody>
          <a:bodyPr/>
          <a:lstStyle/>
          <a:p>
            <a:fld id="{338E2716-4F7E-4141-A218-58474614BAF2}" type="slidenum">
              <a:rPr lang="en-GB" smtClean="0"/>
              <a:t>29</a:t>
            </a:fld>
            <a:endParaRPr lang="en-GB"/>
          </a:p>
        </p:txBody>
      </p:sp>
    </p:spTree>
    <p:extLst>
      <p:ext uri="{BB962C8B-B14F-4D97-AF65-F5344CB8AC3E}">
        <p14:creationId xmlns:p14="http://schemas.microsoft.com/office/powerpoint/2010/main" val="9741421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CC0F43FB-3F33-3F4B-9768-2FBED988F992}" type="slidenum">
              <a:rPr lang="en-IT" smtClean="0"/>
              <a:t>31</a:t>
            </a:fld>
            <a:endParaRPr lang="en-IT"/>
          </a:p>
        </p:txBody>
      </p:sp>
    </p:spTree>
    <p:extLst>
      <p:ext uri="{BB962C8B-B14F-4D97-AF65-F5344CB8AC3E}">
        <p14:creationId xmlns:p14="http://schemas.microsoft.com/office/powerpoint/2010/main" val="13481362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p:txBody>
      </p:sp>
      <p:sp>
        <p:nvSpPr>
          <p:cNvPr id="4" name="Slide Number Placeholder 3"/>
          <p:cNvSpPr>
            <a:spLocks noGrp="1"/>
          </p:cNvSpPr>
          <p:nvPr>
            <p:ph type="sldNum" sz="quarter" idx="5"/>
          </p:nvPr>
        </p:nvSpPr>
        <p:spPr/>
        <p:txBody>
          <a:bodyPr/>
          <a:lstStyle/>
          <a:p>
            <a:fld id="{CC0F43FB-3F33-3F4B-9768-2FBED988F992}" type="slidenum">
              <a:rPr lang="en-IT" smtClean="0"/>
              <a:t>32</a:t>
            </a:fld>
            <a:endParaRPr lang="en-IT"/>
          </a:p>
        </p:txBody>
      </p:sp>
    </p:spTree>
    <p:extLst>
      <p:ext uri="{BB962C8B-B14F-4D97-AF65-F5344CB8AC3E}">
        <p14:creationId xmlns:p14="http://schemas.microsoft.com/office/powerpoint/2010/main" val="20779415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p:txBody>
      </p:sp>
      <p:sp>
        <p:nvSpPr>
          <p:cNvPr id="4" name="Slide Number Placeholder 3"/>
          <p:cNvSpPr>
            <a:spLocks noGrp="1"/>
          </p:cNvSpPr>
          <p:nvPr>
            <p:ph type="sldNum" sz="quarter" idx="5"/>
          </p:nvPr>
        </p:nvSpPr>
        <p:spPr/>
        <p:txBody>
          <a:bodyPr/>
          <a:lstStyle/>
          <a:p>
            <a:fld id="{CC0F43FB-3F33-3F4B-9768-2FBED988F992}" type="slidenum">
              <a:rPr lang="en-IT" smtClean="0"/>
              <a:t>33</a:t>
            </a:fld>
            <a:endParaRPr lang="en-IT"/>
          </a:p>
        </p:txBody>
      </p:sp>
    </p:spTree>
    <p:extLst>
      <p:ext uri="{BB962C8B-B14F-4D97-AF65-F5344CB8AC3E}">
        <p14:creationId xmlns:p14="http://schemas.microsoft.com/office/powerpoint/2010/main" val="4781260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p:txBody>
      </p:sp>
      <p:sp>
        <p:nvSpPr>
          <p:cNvPr id="4" name="Slide Number Placeholder 3"/>
          <p:cNvSpPr>
            <a:spLocks noGrp="1"/>
          </p:cNvSpPr>
          <p:nvPr>
            <p:ph type="sldNum" sz="quarter" idx="5"/>
          </p:nvPr>
        </p:nvSpPr>
        <p:spPr/>
        <p:txBody>
          <a:bodyPr/>
          <a:lstStyle/>
          <a:p>
            <a:fld id="{CC0F43FB-3F33-3F4B-9768-2FBED988F992}" type="slidenum">
              <a:rPr lang="en-IT" smtClean="0"/>
              <a:t>34</a:t>
            </a:fld>
            <a:endParaRPr lang="en-IT"/>
          </a:p>
        </p:txBody>
      </p:sp>
    </p:spTree>
    <p:extLst>
      <p:ext uri="{BB962C8B-B14F-4D97-AF65-F5344CB8AC3E}">
        <p14:creationId xmlns:p14="http://schemas.microsoft.com/office/powerpoint/2010/main" val="703622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p:txBody>
      </p:sp>
      <p:sp>
        <p:nvSpPr>
          <p:cNvPr id="4" name="Slide Number Placeholder 3"/>
          <p:cNvSpPr>
            <a:spLocks noGrp="1"/>
          </p:cNvSpPr>
          <p:nvPr>
            <p:ph type="sldNum" sz="quarter" idx="5"/>
          </p:nvPr>
        </p:nvSpPr>
        <p:spPr/>
        <p:txBody>
          <a:bodyPr/>
          <a:lstStyle/>
          <a:p>
            <a:fld id="{CC0F43FB-3F33-3F4B-9768-2FBED988F992}" type="slidenum">
              <a:rPr lang="en-IT" smtClean="0"/>
              <a:t>35</a:t>
            </a:fld>
            <a:endParaRPr lang="en-IT"/>
          </a:p>
        </p:txBody>
      </p:sp>
    </p:spTree>
    <p:extLst>
      <p:ext uri="{BB962C8B-B14F-4D97-AF65-F5344CB8AC3E}">
        <p14:creationId xmlns:p14="http://schemas.microsoft.com/office/powerpoint/2010/main" val="4600351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5" Type="http://schemas.microsoft.com/office/2007/relationships/hdphoto" Target="../media/hdphoto2.wdp"/><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p:cNvSpPr>
            <a:spLocks noGrp="1"/>
          </p:cNvSpPr>
          <p:nvPr>
            <p:ph type="title"/>
          </p:nvPr>
        </p:nvSpPr>
        <p:spPr>
          <a:xfrm>
            <a:off x="428172" y="161926"/>
            <a:ext cx="11368314" cy="860243"/>
          </a:xfrm>
        </p:spPr>
        <p:txBody>
          <a:bodyPr/>
          <a:lstStyle/>
          <a:p>
            <a:r>
              <a:rPr lang="en-GB" noProof="0" dirty="0"/>
              <a:t>Fare </a:t>
            </a:r>
            <a:r>
              <a:rPr lang="en-GB" noProof="0" dirty="0" err="1"/>
              <a:t>clic</a:t>
            </a:r>
            <a:r>
              <a:rPr lang="en-GB" noProof="0" dirty="0"/>
              <a:t> per </a:t>
            </a:r>
            <a:r>
              <a:rPr lang="en-GB" noProof="0" dirty="0" err="1"/>
              <a:t>modificare</a:t>
            </a:r>
            <a:r>
              <a:rPr lang="en-GB" noProof="0" dirty="0"/>
              <a:t> lo stile del </a:t>
            </a:r>
            <a:r>
              <a:rPr lang="en-GB" noProof="0" dirty="0" err="1"/>
              <a:t>titolo</a:t>
            </a:r>
            <a:endParaRPr lang="en-GB" noProof="0" dirty="0"/>
          </a:p>
        </p:txBody>
      </p:sp>
      <p:sp>
        <p:nvSpPr>
          <p:cNvPr id="3" name="Segnaposto contenuto 2"/>
          <p:cNvSpPr>
            <a:spLocks noGrp="1"/>
          </p:cNvSpPr>
          <p:nvPr>
            <p:ph idx="1"/>
          </p:nvPr>
        </p:nvSpPr>
        <p:spPr>
          <a:xfrm>
            <a:off x="428172" y="1361167"/>
            <a:ext cx="11368314" cy="4858203"/>
          </a:xfrm>
        </p:spPr>
        <p:txBody>
          <a:bodyPr/>
          <a:lstStyle>
            <a:lvl5pPr>
              <a:defRPr/>
            </a:lvl5pPr>
          </a:lstStyle>
          <a:p>
            <a:pPr lvl="0"/>
            <a:r>
              <a:rPr lang="en-GB" noProof="0" dirty="0" err="1"/>
              <a:t>Modifica</a:t>
            </a:r>
            <a:r>
              <a:rPr lang="en-GB" noProof="0" dirty="0"/>
              <a:t> </a:t>
            </a:r>
            <a:r>
              <a:rPr lang="en-GB" noProof="0" dirty="0" err="1"/>
              <a:t>gli</a:t>
            </a:r>
            <a:r>
              <a:rPr lang="en-GB" noProof="0" dirty="0"/>
              <a:t> </a:t>
            </a:r>
            <a:r>
              <a:rPr lang="en-GB" noProof="0" dirty="0" err="1"/>
              <a:t>stili</a:t>
            </a:r>
            <a:r>
              <a:rPr lang="en-GB" noProof="0" dirty="0"/>
              <a:t> del </a:t>
            </a:r>
            <a:r>
              <a:rPr lang="en-GB" noProof="0" dirty="0" err="1"/>
              <a:t>testo</a:t>
            </a:r>
            <a:r>
              <a:rPr lang="en-GB" noProof="0" dirty="0"/>
              <a:t> </a:t>
            </a:r>
            <a:r>
              <a:rPr lang="en-GB" noProof="0" dirty="0" err="1"/>
              <a:t>dello</a:t>
            </a:r>
            <a:r>
              <a:rPr lang="en-GB" noProof="0" dirty="0"/>
              <a:t> schema</a:t>
            </a:r>
          </a:p>
          <a:p>
            <a:pPr lvl="1"/>
            <a:r>
              <a:rPr lang="en-GB" noProof="0" dirty="0"/>
              <a:t>Secondo </a:t>
            </a:r>
            <a:r>
              <a:rPr lang="en-GB" noProof="0" dirty="0" err="1"/>
              <a:t>livello</a:t>
            </a:r>
            <a:endParaRPr lang="en-GB" noProof="0" dirty="0"/>
          </a:p>
          <a:p>
            <a:pPr lvl="2"/>
            <a:r>
              <a:rPr lang="en-GB" noProof="0" dirty="0" err="1"/>
              <a:t>Terzo</a:t>
            </a:r>
            <a:r>
              <a:rPr lang="en-GB" noProof="0" dirty="0"/>
              <a:t> </a:t>
            </a:r>
            <a:r>
              <a:rPr lang="en-GB" noProof="0" dirty="0" err="1"/>
              <a:t>livello</a:t>
            </a:r>
            <a:endParaRPr lang="en-GB" noProof="0" dirty="0"/>
          </a:p>
          <a:p>
            <a:pPr lvl="3"/>
            <a:r>
              <a:rPr lang="en-GB" noProof="0" dirty="0"/>
              <a:t>Quarto </a:t>
            </a:r>
            <a:r>
              <a:rPr lang="en-GB" noProof="0" dirty="0" err="1"/>
              <a:t>livello</a:t>
            </a:r>
            <a:endParaRPr lang="en-GB" noProof="0" dirty="0"/>
          </a:p>
          <a:p>
            <a:pPr lvl="4"/>
            <a:r>
              <a:rPr lang="en-GB" noProof="0" dirty="0"/>
              <a:t>Quinto </a:t>
            </a:r>
            <a:r>
              <a:rPr lang="en-GB" noProof="0" dirty="0" err="1"/>
              <a:t>livello</a:t>
            </a:r>
            <a:endParaRPr lang="en-GB" noProof="0" dirty="0"/>
          </a:p>
          <a:p>
            <a:pPr lvl="4"/>
            <a:endParaRPr lang="en-GB" noProof="0" dirty="0"/>
          </a:p>
        </p:txBody>
      </p:sp>
      <p:sp>
        <p:nvSpPr>
          <p:cNvPr id="6" name="Segnaposto numero diapositiva 5"/>
          <p:cNvSpPr>
            <a:spLocks noGrp="1"/>
          </p:cNvSpPr>
          <p:nvPr>
            <p:ph type="sldNum" sz="quarter" idx="12"/>
          </p:nvPr>
        </p:nvSpPr>
        <p:spPr/>
        <p:txBody>
          <a:bodyPr/>
          <a:lstStyle/>
          <a:p>
            <a:fld id="{31DE2C5B-556E-47B8-A792-024C2FCA4ACC}" type="slidenum">
              <a:rPr lang="en-GB" smtClean="0"/>
              <a:t>‹#›</a:t>
            </a:fld>
            <a:endParaRPr lang="en-GB"/>
          </a:p>
        </p:txBody>
      </p:sp>
      <p:sp>
        <p:nvSpPr>
          <p:cNvPr id="7" name="Rettangolo arrotondato 6"/>
          <p:cNvSpPr/>
          <p:nvPr userDrawn="1"/>
        </p:nvSpPr>
        <p:spPr>
          <a:xfrm>
            <a:off x="1393371" y="1022169"/>
            <a:ext cx="9456058" cy="45719"/>
          </a:xfrm>
          <a:prstGeom prst="roundRect">
            <a:avLst>
              <a:gd name="adj" fmla="val 26104"/>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40383871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p:cNvSpPr>
            <a:spLocks noGrp="1"/>
          </p:cNvSpPr>
          <p:nvPr>
            <p:ph type="title"/>
          </p:nvPr>
        </p:nvSpPr>
        <p:spPr>
          <a:xfrm>
            <a:off x="428172" y="161926"/>
            <a:ext cx="11368314" cy="860243"/>
          </a:xfrm>
        </p:spPr>
        <p:txBody>
          <a:bodyPr/>
          <a:lstStyle/>
          <a:p>
            <a:r>
              <a:rPr lang="en-GB" noProof="0" dirty="0"/>
              <a:t>Fare </a:t>
            </a:r>
            <a:r>
              <a:rPr lang="en-GB" noProof="0" dirty="0" err="1"/>
              <a:t>clic</a:t>
            </a:r>
            <a:r>
              <a:rPr lang="en-GB" noProof="0" dirty="0"/>
              <a:t> per </a:t>
            </a:r>
            <a:r>
              <a:rPr lang="en-GB" noProof="0" dirty="0" err="1"/>
              <a:t>modificare</a:t>
            </a:r>
            <a:r>
              <a:rPr lang="en-GB" noProof="0" dirty="0"/>
              <a:t> lo stile del </a:t>
            </a:r>
            <a:r>
              <a:rPr lang="en-GB" noProof="0" dirty="0" err="1"/>
              <a:t>titolo</a:t>
            </a:r>
            <a:endParaRPr lang="en-GB" noProof="0" dirty="0"/>
          </a:p>
        </p:txBody>
      </p:sp>
      <p:sp>
        <p:nvSpPr>
          <p:cNvPr id="3" name="Segnaposto contenuto 2"/>
          <p:cNvSpPr>
            <a:spLocks noGrp="1"/>
          </p:cNvSpPr>
          <p:nvPr>
            <p:ph sz="half" idx="1"/>
          </p:nvPr>
        </p:nvSpPr>
        <p:spPr>
          <a:xfrm>
            <a:off x="428172" y="1364343"/>
            <a:ext cx="5591628" cy="4812620"/>
          </a:xfrm>
        </p:spPr>
        <p:txBody>
          <a:bodyPr/>
          <a:lstStyle/>
          <a:p>
            <a:pPr lvl="0"/>
            <a:r>
              <a:rPr lang="en-GB" noProof="0" dirty="0" err="1"/>
              <a:t>Modifica</a:t>
            </a:r>
            <a:r>
              <a:rPr lang="en-GB" noProof="0" dirty="0"/>
              <a:t> </a:t>
            </a:r>
            <a:r>
              <a:rPr lang="en-GB" noProof="0" dirty="0" err="1"/>
              <a:t>gli</a:t>
            </a:r>
            <a:r>
              <a:rPr lang="en-GB" noProof="0" dirty="0"/>
              <a:t> </a:t>
            </a:r>
            <a:r>
              <a:rPr lang="en-GB" noProof="0" dirty="0" err="1"/>
              <a:t>stili</a:t>
            </a:r>
            <a:r>
              <a:rPr lang="en-GB" noProof="0" dirty="0"/>
              <a:t> del </a:t>
            </a:r>
            <a:r>
              <a:rPr lang="en-GB" noProof="0" dirty="0" err="1"/>
              <a:t>testo</a:t>
            </a:r>
            <a:r>
              <a:rPr lang="en-GB" noProof="0" dirty="0"/>
              <a:t> </a:t>
            </a:r>
            <a:r>
              <a:rPr lang="en-GB" noProof="0" dirty="0" err="1"/>
              <a:t>dello</a:t>
            </a:r>
            <a:r>
              <a:rPr lang="en-GB" noProof="0" dirty="0"/>
              <a:t> schema</a:t>
            </a:r>
          </a:p>
          <a:p>
            <a:pPr lvl="1"/>
            <a:r>
              <a:rPr lang="en-GB" noProof="0" dirty="0"/>
              <a:t>Secondo </a:t>
            </a:r>
            <a:r>
              <a:rPr lang="en-GB" noProof="0" dirty="0" err="1"/>
              <a:t>livello</a:t>
            </a:r>
            <a:endParaRPr lang="en-GB" noProof="0" dirty="0"/>
          </a:p>
          <a:p>
            <a:pPr lvl="2"/>
            <a:r>
              <a:rPr lang="en-GB" noProof="0" dirty="0" err="1"/>
              <a:t>Terzo</a:t>
            </a:r>
            <a:r>
              <a:rPr lang="en-GB" noProof="0" dirty="0"/>
              <a:t> </a:t>
            </a:r>
            <a:r>
              <a:rPr lang="en-GB" noProof="0" dirty="0" err="1"/>
              <a:t>livello</a:t>
            </a:r>
            <a:endParaRPr lang="en-GB" noProof="0" dirty="0"/>
          </a:p>
          <a:p>
            <a:pPr lvl="3"/>
            <a:r>
              <a:rPr lang="en-GB" noProof="0" dirty="0"/>
              <a:t>Quarto </a:t>
            </a:r>
            <a:r>
              <a:rPr lang="en-GB" noProof="0" dirty="0" err="1"/>
              <a:t>livello</a:t>
            </a:r>
            <a:endParaRPr lang="en-GB" noProof="0" dirty="0"/>
          </a:p>
          <a:p>
            <a:pPr lvl="4"/>
            <a:r>
              <a:rPr lang="en-GB" noProof="0" dirty="0"/>
              <a:t>Quinto </a:t>
            </a:r>
            <a:r>
              <a:rPr lang="en-GB" noProof="0" dirty="0" err="1"/>
              <a:t>livello</a:t>
            </a:r>
            <a:endParaRPr lang="en-GB" noProof="0" dirty="0"/>
          </a:p>
        </p:txBody>
      </p:sp>
      <p:sp>
        <p:nvSpPr>
          <p:cNvPr id="4" name="Segnaposto contenuto 3"/>
          <p:cNvSpPr>
            <a:spLocks noGrp="1"/>
          </p:cNvSpPr>
          <p:nvPr>
            <p:ph sz="half" idx="2"/>
          </p:nvPr>
        </p:nvSpPr>
        <p:spPr>
          <a:xfrm>
            <a:off x="6172200" y="1364343"/>
            <a:ext cx="5624286" cy="4812620"/>
          </a:xfrm>
        </p:spPr>
        <p:txBody>
          <a:bodyPr/>
          <a:lstStyle/>
          <a:p>
            <a:pPr lvl="0"/>
            <a:r>
              <a:rPr lang="en-GB" noProof="0" dirty="0" err="1"/>
              <a:t>Modifica</a:t>
            </a:r>
            <a:r>
              <a:rPr lang="en-GB" noProof="0" dirty="0"/>
              <a:t> </a:t>
            </a:r>
            <a:r>
              <a:rPr lang="en-GB" noProof="0" dirty="0" err="1"/>
              <a:t>gli</a:t>
            </a:r>
            <a:r>
              <a:rPr lang="en-GB" noProof="0" dirty="0"/>
              <a:t> </a:t>
            </a:r>
            <a:r>
              <a:rPr lang="en-GB" noProof="0" dirty="0" err="1"/>
              <a:t>stili</a:t>
            </a:r>
            <a:r>
              <a:rPr lang="en-GB" noProof="0" dirty="0"/>
              <a:t> del </a:t>
            </a:r>
            <a:r>
              <a:rPr lang="en-GB" noProof="0" dirty="0" err="1"/>
              <a:t>testo</a:t>
            </a:r>
            <a:r>
              <a:rPr lang="en-GB" noProof="0" dirty="0"/>
              <a:t> </a:t>
            </a:r>
            <a:r>
              <a:rPr lang="en-GB" noProof="0" dirty="0" err="1"/>
              <a:t>dello</a:t>
            </a:r>
            <a:r>
              <a:rPr lang="en-GB" noProof="0" dirty="0"/>
              <a:t> schema</a:t>
            </a:r>
          </a:p>
          <a:p>
            <a:pPr lvl="1"/>
            <a:r>
              <a:rPr lang="en-GB" noProof="0" dirty="0"/>
              <a:t>Secondo </a:t>
            </a:r>
            <a:r>
              <a:rPr lang="en-GB" noProof="0" dirty="0" err="1"/>
              <a:t>livello</a:t>
            </a:r>
            <a:endParaRPr lang="en-GB" noProof="0" dirty="0"/>
          </a:p>
          <a:p>
            <a:pPr lvl="2"/>
            <a:r>
              <a:rPr lang="en-GB" noProof="0" dirty="0" err="1"/>
              <a:t>Terzo</a:t>
            </a:r>
            <a:r>
              <a:rPr lang="en-GB" noProof="0" dirty="0"/>
              <a:t> </a:t>
            </a:r>
            <a:r>
              <a:rPr lang="en-GB" noProof="0" dirty="0" err="1"/>
              <a:t>livello</a:t>
            </a:r>
            <a:endParaRPr lang="en-GB" noProof="0" dirty="0"/>
          </a:p>
          <a:p>
            <a:pPr lvl="3"/>
            <a:r>
              <a:rPr lang="en-GB" noProof="0" dirty="0"/>
              <a:t>Quarto </a:t>
            </a:r>
            <a:r>
              <a:rPr lang="en-GB" noProof="0" dirty="0" err="1"/>
              <a:t>livello</a:t>
            </a:r>
            <a:endParaRPr lang="en-GB" noProof="0" dirty="0"/>
          </a:p>
          <a:p>
            <a:pPr lvl="4"/>
            <a:r>
              <a:rPr lang="en-GB" noProof="0" dirty="0"/>
              <a:t>Quinto </a:t>
            </a:r>
            <a:r>
              <a:rPr lang="en-GB" noProof="0" dirty="0" err="1"/>
              <a:t>livello</a:t>
            </a:r>
            <a:endParaRPr lang="en-GB" noProof="0" dirty="0"/>
          </a:p>
        </p:txBody>
      </p:sp>
      <p:sp>
        <p:nvSpPr>
          <p:cNvPr id="7" name="Segnaposto numero diapositiva 6"/>
          <p:cNvSpPr>
            <a:spLocks noGrp="1"/>
          </p:cNvSpPr>
          <p:nvPr>
            <p:ph type="sldNum" sz="quarter" idx="12"/>
          </p:nvPr>
        </p:nvSpPr>
        <p:spPr/>
        <p:txBody>
          <a:bodyPr/>
          <a:lstStyle/>
          <a:p>
            <a:fld id="{31DE2C5B-556E-47B8-A792-024C2FCA4ACC}" type="slidenum">
              <a:rPr lang="en-GB" smtClean="0"/>
              <a:t>‹#›</a:t>
            </a:fld>
            <a:endParaRPr lang="en-GB"/>
          </a:p>
        </p:txBody>
      </p:sp>
      <p:sp>
        <p:nvSpPr>
          <p:cNvPr id="8" name="Rettangolo arrotondato 7"/>
          <p:cNvSpPr/>
          <p:nvPr userDrawn="1"/>
        </p:nvSpPr>
        <p:spPr>
          <a:xfrm>
            <a:off x="1393371" y="1022169"/>
            <a:ext cx="9456058" cy="45719"/>
          </a:xfrm>
          <a:prstGeom prst="roundRect">
            <a:avLst>
              <a:gd name="adj" fmla="val 26104"/>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5759481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apositiva titolo">
    <p:spTree>
      <p:nvGrpSpPr>
        <p:cNvPr id="1" name=""/>
        <p:cNvGrpSpPr/>
        <p:nvPr/>
      </p:nvGrpSpPr>
      <p:grpSpPr>
        <a:xfrm>
          <a:off x="0" y="0"/>
          <a:ext cx="0" cy="0"/>
          <a:chOff x="0" y="0"/>
          <a:chExt cx="0" cy="0"/>
        </a:xfrm>
      </p:grpSpPr>
      <p:sp>
        <p:nvSpPr>
          <p:cNvPr id="3" name="Sottotitolo 2"/>
          <p:cNvSpPr>
            <a:spLocks noGrp="1"/>
          </p:cNvSpPr>
          <p:nvPr>
            <p:ph type="subTitle" idx="1"/>
          </p:nvPr>
        </p:nvSpPr>
        <p:spPr>
          <a:xfrm>
            <a:off x="1426028" y="2355399"/>
            <a:ext cx="9456058" cy="1570716"/>
          </a:xfrm>
        </p:spPr>
        <p:txBody>
          <a:bodyPr anchor="ctr">
            <a:noAutofit/>
          </a:bodyPr>
          <a:lstStyle>
            <a:lvl1pPr marL="0" indent="0" algn="ctr">
              <a:buNone/>
              <a:defRPr sz="4800" b="1"/>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it-IT" dirty="0"/>
          </a:p>
        </p:txBody>
      </p:sp>
      <p:sp>
        <p:nvSpPr>
          <p:cNvPr id="7" name="Rettangolo arrotondato 6"/>
          <p:cNvSpPr/>
          <p:nvPr userDrawn="1"/>
        </p:nvSpPr>
        <p:spPr>
          <a:xfrm>
            <a:off x="2997200" y="855254"/>
            <a:ext cx="6125029" cy="45719"/>
          </a:xfrm>
          <a:prstGeom prst="roundRect">
            <a:avLst>
              <a:gd name="adj" fmla="val 26104"/>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Rettangolo arrotondato 7"/>
          <p:cNvSpPr/>
          <p:nvPr userDrawn="1"/>
        </p:nvSpPr>
        <p:spPr>
          <a:xfrm>
            <a:off x="1426028" y="4152532"/>
            <a:ext cx="9456058" cy="45719"/>
          </a:xfrm>
          <a:prstGeom prst="roundRect">
            <a:avLst>
              <a:gd name="adj" fmla="val 26104"/>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Titolo 1"/>
          <p:cNvSpPr txBox="1">
            <a:spLocks/>
          </p:cNvSpPr>
          <p:nvPr userDrawn="1"/>
        </p:nvSpPr>
        <p:spPr>
          <a:xfrm>
            <a:off x="460370" y="1155224"/>
            <a:ext cx="10926088" cy="945923"/>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2000" kern="1200" baseline="0">
                <a:solidFill>
                  <a:schemeClr val="tx1"/>
                </a:solidFill>
                <a:latin typeface="Palatino Linotype" panose="02040502050505030304" pitchFamily="18" charset="0"/>
                <a:ea typeface="+mj-ea"/>
                <a:cs typeface="+mj-cs"/>
              </a:defRPr>
            </a:lvl1pPr>
          </a:lstStyle>
          <a:p>
            <a:r>
              <a:rPr lang="it-IT" sz="2800" b="0" dirty="0" err="1"/>
              <a:t>Biomedical</a:t>
            </a:r>
            <a:r>
              <a:rPr lang="it-IT" sz="2800" b="0" dirty="0"/>
              <a:t> </a:t>
            </a:r>
            <a:r>
              <a:rPr lang="it-IT" sz="2800" b="0" dirty="0" err="1"/>
              <a:t>Wearable</a:t>
            </a:r>
            <a:r>
              <a:rPr lang="it-IT" sz="2800" b="0" dirty="0"/>
              <a:t> Technologies </a:t>
            </a:r>
          </a:p>
          <a:p>
            <a:r>
              <a:rPr lang="it-IT" sz="2800" b="0" dirty="0"/>
              <a:t>for Healthcare and </a:t>
            </a:r>
            <a:r>
              <a:rPr lang="it-IT" sz="2800" b="0" dirty="0" err="1"/>
              <a:t>Wellbeing</a:t>
            </a:r>
            <a:r>
              <a:rPr lang="it-IT" sz="2800" b="0" dirty="0"/>
              <a:t>  </a:t>
            </a:r>
            <a:endParaRPr lang="en-GB" sz="2800" b="0" dirty="0"/>
          </a:p>
        </p:txBody>
      </p:sp>
      <p:sp>
        <p:nvSpPr>
          <p:cNvPr id="10" name="Titolo 1"/>
          <p:cNvSpPr txBox="1">
            <a:spLocks/>
          </p:cNvSpPr>
          <p:nvPr userDrawn="1"/>
        </p:nvSpPr>
        <p:spPr>
          <a:xfrm>
            <a:off x="1426028" y="4424669"/>
            <a:ext cx="9456058" cy="1005024"/>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2000" kern="1200" baseline="0">
                <a:solidFill>
                  <a:schemeClr val="tx1"/>
                </a:solidFill>
                <a:latin typeface="Palatino Linotype" panose="02040502050505030304" pitchFamily="18" charset="0"/>
                <a:ea typeface="+mj-ea"/>
                <a:cs typeface="+mj-cs"/>
              </a:defRPr>
            </a:lvl1pPr>
          </a:lstStyle>
          <a:p>
            <a:pPr>
              <a:spcAft>
                <a:spcPts val="600"/>
              </a:spcAft>
            </a:pPr>
            <a:r>
              <a:rPr lang="it-IT" sz="2800" dirty="0"/>
              <a:t>A.Y. 2023-2024</a:t>
            </a:r>
          </a:p>
          <a:p>
            <a:pPr>
              <a:spcAft>
                <a:spcPts val="600"/>
              </a:spcAft>
            </a:pPr>
            <a:r>
              <a:rPr lang="it-IT" sz="2800" dirty="0"/>
              <a:t>Giacomo Cappon</a:t>
            </a:r>
            <a:endParaRPr lang="en-GB" sz="2800" dirty="0"/>
          </a:p>
        </p:txBody>
      </p:sp>
      <p:sp>
        <p:nvSpPr>
          <p:cNvPr id="14" name="CasellaDiTesto 13"/>
          <p:cNvSpPr txBox="1"/>
          <p:nvPr userDrawn="1"/>
        </p:nvSpPr>
        <p:spPr>
          <a:xfrm>
            <a:off x="2997200" y="133745"/>
            <a:ext cx="6125030" cy="707886"/>
          </a:xfrm>
          <a:prstGeom prst="rect">
            <a:avLst/>
          </a:prstGeom>
          <a:noFill/>
        </p:spPr>
        <p:txBody>
          <a:bodyPr wrap="square" rtlCol="0">
            <a:spAutoFit/>
          </a:bodyPr>
          <a:lstStyle/>
          <a:p>
            <a:pPr algn="ctr"/>
            <a:r>
              <a:rPr kumimoji="0" lang="it-IT" sz="2000" b="0" i="0" u="none" strike="noStrike" kern="1200" cap="small" spc="0" normalizeH="0" baseline="0" noProof="0" dirty="0" err="1">
                <a:ln>
                  <a:noFill/>
                </a:ln>
                <a:solidFill>
                  <a:prstClr val="black"/>
                </a:solidFill>
                <a:effectLst/>
                <a:uLnTx/>
                <a:uFillTx/>
                <a:latin typeface="Palatino Linotype" panose="02040502050505030304" pitchFamily="18" charset="0"/>
                <a:ea typeface="+mj-ea"/>
                <a:cs typeface="+mj-cs"/>
              </a:rPr>
              <a:t>University</a:t>
            </a:r>
            <a:r>
              <a:rPr kumimoji="0" lang="it-IT" sz="2000" b="0" i="0" u="none" strike="noStrike" kern="1200" cap="small" spc="0" normalizeH="0" baseline="0" noProof="0" dirty="0">
                <a:ln>
                  <a:noFill/>
                </a:ln>
                <a:solidFill>
                  <a:prstClr val="black"/>
                </a:solidFill>
                <a:effectLst/>
                <a:uLnTx/>
                <a:uFillTx/>
                <a:latin typeface="Palatino Linotype" panose="02040502050505030304" pitchFamily="18" charset="0"/>
                <a:ea typeface="+mj-ea"/>
                <a:cs typeface="+mj-cs"/>
              </a:rPr>
              <a:t> of Padova</a:t>
            </a:r>
            <a:br>
              <a:rPr kumimoji="0" lang="it-IT" sz="2000" b="0" i="0" u="none" strike="noStrike" kern="1200" cap="small" spc="0" normalizeH="0" baseline="0" noProof="0" dirty="0">
                <a:ln>
                  <a:noFill/>
                </a:ln>
                <a:solidFill>
                  <a:prstClr val="black"/>
                </a:solidFill>
                <a:effectLst/>
                <a:uLnTx/>
                <a:uFillTx/>
                <a:latin typeface="Palatino Linotype" panose="02040502050505030304" pitchFamily="18" charset="0"/>
                <a:ea typeface="+mj-ea"/>
                <a:cs typeface="+mj-cs"/>
              </a:rPr>
            </a:br>
            <a:r>
              <a:rPr kumimoji="0" lang="it-IT" sz="2000" b="0" i="0" u="none" strike="noStrike" kern="1200" cap="small" spc="0" normalizeH="0" baseline="0" noProof="0" dirty="0" err="1">
                <a:ln>
                  <a:noFill/>
                </a:ln>
                <a:solidFill>
                  <a:prstClr val="black"/>
                </a:solidFill>
                <a:effectLst/>
                <a:uLnTx/>
                <a:uFillTx/>
                <a:latin typeface="Palatino Linotype" panose="02040502050505030304" pitchFamily="18" charset="0"/>
                <a:ea typeface="+mj-ea"/>
                <a:cs typeface="+mj-cs"/>
              </a:rPr>
              <a:t>Department</a:t>
            </a:r>
            <a:r>
              <a:rPr kumimoji="0" lang="it-IT" sz="2000" b="0" i="0" u="none" strike="noStrike" kern="1200" cap="small" spc="0" normalizeH="0" baseline="0" noProof="0" dirty="0">
                <a:ln>
                  <a:noFill/>
                </a:ln>
                <a:solidFill>
                  <a:prstClr val="black"/>
                </a:solidFill>
                <a:effectLst/>
                <a:uLnTx/>
                <a:uFillTx/>
                <a:latin typeface="Palatino Linotype" panose="02040502050505030304" pitchFamily="18" charset="0"/>
                <a:ea typeface="+mj-ea"/>
                <a:cs typeface="+mj-cs"/>
              </a:rPr>
              <a:t> of Information </a:t>
            </a:r>
            <a:r>
              <a:rPr kumimoji="0" lang="it-IT" sz="2000" b="0" i="0" u="none" strike="noStrike" kern="1200" cap="small" spc="0" normalizeH="0" baseline="0" noProof="0" dirty="0" err="1">
                <a:ln>
                  <a:noFill/>
                </a:ln>
                <a:solidFill>
                  <a:prstClr val="black"/>
                </a:solidFill>
                <a:effectLst/>
                <a:uLnTx/>
                <a:uFillTx/>
                <a:latin typeface="Palatino Linotype" panose="02040502050505030304" pitchFamily="18" charset="0"/>
                <a:ea typeface="+mj-ea"/>
                <a:cs typeface="+mj-cs"/>
              </a:rPr>
              <a:t>Engineering</a:t>
            </a:r>
            <a:endParaRPr lang="en-GB" sz="1100" cap="small" baseline="0" dirty="0"/>
          </a:p>
        </p:txBody>
      </p:sp>
      <p:pic>
        <p:nvPicPr>
          <p:cNvPr id="15" name="Immagine 14"/>
          <p:cNvPicPr>
            <a:picLocks noChangeAspect="1"/>
          </p:cNvPicPr>
          <p:nvPr userDrawn="1"/>
        </p:nvPicPr>
        <p:blipFill>
          <a:blip r:embed="rId2" cstate="print">
            <a:extLst>
              <a:ext uri="{BEBA8EAE-BF5A-486C-A8C5-ECC9F3942E4B}">
                <a14:imgProps xmlns:a14="http://schemas.microsoft.com/office/drawing/2010/main">
                  <a14:imgLayer r:embed="rId3">
                    <a14:imgEffect>
                      <a14:artisticChalkSketch/>
                    </a14:imgEffect>
                  </a14:imgLayer>
                </a14:imgProps>
              </a:ext>
              <a:ext uri="{28A0092B-C50C-407E-A947-70E740481C1C}">
                <a14:useLocalDpi xmlns:a14="http://schemas.microsoft.com/office/drawing/2010/main" val="0"/>
              </a:ext>
            </a:extLst>
          </a:blip>
          <a:stretch>
            <a:fillRect/>
          </a:stretch>
        </p:blipFill>
        <p:spPr>
          <a:xfrm>
            <a:off x="460370" y="5094383"/>
            <a:ext cx="1648258" cy="1648258"/>
          </a:xfrm>
          <a:prstGeom prst="rect">
            <a:avLst/>
          </a:prstGeom>
        </p:spPr>
      </p:pic>
      <p:pic>
        <p:nvPicPr>
          <p:cNvPr id="16" name="Immagine 15"/>
          <p:cNvPicPr>
            <a:picLocks noChangeAspect="1"/>
          </p:cNvPicPr>
          <p:nvPr userDrawn="1"/>
        </p:nvPicPr>
        <p:blipFill>
          <a:blip r:embed="rId4">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tretch>
            <a:fillRect/>
          </a:stretch>
        </p:blipFill>
        <p:spPr>
          <a:xfrm>
            <a:off x="9735946" y="5094383"/>
            <a:ext cx="2153135" cy="1399538"/>
          </a:xfrm>
          <a:prstGeom prst="rect">
            <a:avLst/>
          </a:prstGeom>
        </p:spPr>
      </p:pic>
    </p:spTree>
    <p:extLst>
      <p:ext uri="{BB962C8B-B14F-4D97-AF65-F5344CB8AC3E}">
        <p14:creationId xmlns:p14="http://schemas.microsoft.com/office/powerpoint/2010/main" val="2551399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p:cNvSpPr>
            <a:spLocks noGrp="1"/>
          </p:cNvSpPr>
          <p:nvPr>
            <p:ph type="title"/>
          </p:nvPr>
        </p:nvSpPr>
        <p:spPr>
          <a:xfrm>
            <a:off x="428172" y="161926"/>
            <a:ext cx="11368314" cy="905962"/>
          </a:xfrm>
        </p:spPr>
        <p:txBody>
          <a:bodyPr/>
          <a:lstStyle/>
          <a:p>
            <a:r>
              <a:rPr lang="en-GB" noProof="0" dirty="0"/>
              <a:t>Fare </a:t>
            </a:r>
            <a:r>
              <a:rPr lang="en-GB" noProof="0" dirty="0" err="1"/>
              <a:t>clic</a:t>
            </a:r>
            <a:r>
              <a:rPr lang="en-GB" noProof="0" dirty="0"/>
              <a:t> per </a:t>
            </a:r>
            <a:r>
              <a:rPr lang="en-GB" noProof="0" dirty="0" err="1"/>
              <a:t>modificare</a:t>
            </a:r>
            <a:r>
              <a:rPr lang="en-GB" noProof="0" dirty="0"/>
              <a:t> lo stile del </a:t>
            </a:r>
            <a:r>
              <a:rPr lang="en-GB" noProof="0" dirty="0" err="1"/>
              <a:t>titolo</a:t>
            </a:r>
            <a:endParaRPr lang="en-GB" noProof="0" dirty="0"/>
          </a:p>
        </p:txBody>
      </p:sp>
      <p:sp>
        <p:nvSpPr>
          <p:cNvPr id="5" name="Segnaposto numero diapositiva 4"/>
          <p:cNvSpPr>
            <a:spLocks noGrp="1"/>
          </p:cNvSpPr>
          <p:nvPr>
            <p:ph type="sldNum" sz="quarter" idx="12"/>
          </p:nvPr>
        </p:nvSpPr>
        <p:spPr/>
        <p:txBody>
          <a:bodyPr/>
          <a:lstStyle/>
          <a:p>
            <a:fld id="{31DE2C5B-556E-47B8-A792-024C2FCA4ACC}" type="slidenum">
              <a:rPr lang="en-GB" smtClean="0"/>
              <a:t>‹#›</a:t>
            </a:fld>
            <a:endParaRPr lang="en-GB"/>
          </a:p>
        </p:txBody>
      </p:sp>
      <p:sp>
        <p:nvSpPr>
          <p:cNvPr id="6" name="Rettangolo arrotondato 5"/>
          <p:cNvSpPr/>
          <p:nvPr userDrawn="1"/>
        </p:nvSpPr>
        <p:spPr>
          <a:xfrm>
            <a:off x="1393371" y="1022169"/>
            <a:ext cx="9456058" cy="45719"/>
          </a:xfrm>
          <a:prstGeom prst="roundRect">
            <a:avLst>
              <a:gd name="adj" fmla="val 26104"/>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220065272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p:cNvSpPr>
            <a:spLocks noGrp="1"/>
          </p:cNvSpPr>
          <p:nvPr>
            <p:ph type="title"/>
          </p:nvPr>
        </p:nvSpPr>
        <p:spPr>
          <a:xfrm>
            <a:off x="428172" y="161926"/>
            <a:ext cx="11368314" cy="919388"/>
          </a:xfrm>
          <a:prstGeom prst="rect">
            <a:avLst/>
          </a:prstGeom>
        </p:spPr>
        <p:txBody>
          <a:bodyPr vert="horz" lIns="91440" tIns="45720" rIns="91440" bIns="45720" rtlCol="0" anchor="ctr">
            <a:normAutofit/>
          </a:bodyPr>
          <a:lstStyle/>
          <a:p>
            <a:r>
              <a:rPr lang="en-GB" noProof="0" dirty="0"/>
              <a:t>Fare </a:t>
            </a:r>
            <a:r>
              <a:rPr lang="en-GB" noProof="0" dirty="0" err="1"/>
              <a:t>clic</a:t>
            </a:r>
            <a:r>
              <a:rPr lang="en-GB" noProof="0" dirty="0"/>
              <a:t> per </a:t>
            </a:r>
            <a:r>
              <a:rPr lang="en-GB" noProof="0" dirty="0" err="1"/>
              <a:t>modificare</a:t>
            </a:r>
            <a:r>
              <a:rPr lang="en-GB" noProof="0" dirty="0"/>
              <a:t> lo stile del </a:t>
            </a:r>
            <a:r>
              <a:rPr lang="en-GB" noProof="0" dirty="0" err="1"/>
              <a:t>titolo</a:t>
            </a:r>
            <a:endParaRPr lang="en-GB" noProof="0" dirty="0"/>
          </a:p>
        </p:txBody>
      </p:sp>
      <p:sp>
        <p:nvSpPr>
          <p:cNvPr id="3" name="Segnaposto testo 2"/>
          <p:cNvSpPr>
            <a:spLocks noGrp="1"/>
          </p:cNvSpPr>
          <p:nvPr>
            <p:ph type="body" idx="1"/>
          </p:nvPr>
        </p:nvSpPr>
        <p:spPr>
          <a:xfrm>
            <a:off x="428172" y="1375682"/>
            <a:ext cx="11368314" cy="4821918"/>
          </a:xfrm>
          <a:prstGeom prst="rect">
            <a:avLst/>
          </a:prstGeom>
        </p:spPr>
        <p:txBody>
          <a:bodyPr vert="horz" lIns="91440" tIns="45720" rIns="91440" bIns="45720" rtlCol="0">
            <a:normAutofit/>
          </a:bodyPr>
          <a:lstStyle/>
          <a:p>
            <a:pPr lvl="0"/>
            <a:r>
              <a:rPr lang="en-GB" noProof="0" dirty="0" err="1"/>
              <a:t>Modifica</a:t>
            </a:r>
            <a:r>
              <a:rPr lang="en-GB" noProof="0" dirty="0"/>
              <a:t> </a:t>
            </a:r>
            <a:r>
              <a:rPr lang="en-GB" noProof="0" dirty="0" err="1"/>
              <a:t>gli</a:t>
            </a:r>
            <a:r>
              <a:rPr lang="en-GB" noProof="0" dirty="0"/>
              <a:t> </a:t>
            </a:r>
            <a:r>
              <a:rPr lang="en-GB" noProof="0" dirty="0" err="1"/>
              <a:t>stili</a:t>
            </a:r>
            <a:r>
              <a:rPr lang="en-GB" noProof="0" dirty="0"/>
              <a:t> del </a:t>
            </a:r>
            <a:r>
              <a:rPr lang="en-GB" noProof="0" dirty="0" err="1"/>
              <a:t>testo</a:t>
            </a:r>
            <a:r>
              <a:rPr lang="en-GB" noProof="0" dirty="0"/>
              <a:t> </a:t>
            </a:r>
            <a:r>
              <a:rPr lang="en-GB" noProof="0" dirty="0" err="1"/>
              <a:t>dello</a:t>
            </a:r>
            <a:r>
              <a:rPr lang="en-GB" noProof="0" dirty="0"/>
              <a:t> schema</a:t>
            </a:r>
          </a:p>
          <a:p>
            <a:pPr lvl="1"/>
            <a:r>
              <a:rPr lang="en-GB" noProof="0" dirty="0"/>
              <a:t>Secondo </a:t>
            </a:r>
            <a:r>
              <a:rPr lang="en-GB" noProof="0" dirty="0" err="1"/>
              <a:t>livello</a:t>
            </a:r>
            <a:endParaRPr lang="en-GB" noProof="0" dirty="0"/>
          </a:p>
          <a:p>
            <a:pPr lvl="2"/>
            <a:r>
              <a:rPr lang="en-GB" noProof="0" dirty="0" err="1"/>
              <a:t>Terzo</a:t>
            </a:r>
            <a:r>
              <a:rPr lang="en-GB" noProof="0" dirty="0"/>
              <a:t> </a:t>
            </a:r>
            <a:r>
              <a:rPr lang="en-GB" noProof="0" dirty="0" err="1"/>
              <a:t>livello</a:t>
            </a:r>
            <a:endParaRPr lang="en-GB" noProof="0" dirty="0"/>
          </a:p>
          <a:p>
            <a:pPr lvl="3"/>
            <a:r>
              <a:rPr lang="en-GB" noProof="0" dirty="0"/>
              <a:t>Quarto </a:t>
            </a:r>
            <a:r>
              <a:rPr lang="en-GB" noProof="0" dirty="0" err="1"/>
              <a:t>livello</a:t>
            </a:r>
            <a:endParaRPr lang="en-GB" noProof="0" dirty="0"/>
          </a:p>
          <a:p>
            <a:pPr lvl="4"/>
            <a:r>
              <a:rPr lang="en-GB" noProof="0" dirty="0"/>
              <a:t>Quinto </a:t>
            </a:r>
            <a:r>
              <a:rPr lang="en-GB" noProof="0" dirty="0" err="1"/>
              <a:t>livello</a:t>
            </a:r>
            <a:endParaRPr lang="en-GB" noProof="0" dirty="0"/>
          </a:p>
        </p:txBody>
      </p:sp>
      <p:sp>
        <p:nvSpPr>
          <p:cNvPr id="6" name="Segnaposto numero diapositiva 5"/>
          <p:cNvSpPr>
            <a:spLocks noGrp="1"/>
          </p:cNvSpPr>
          <p:nvPr>
            <p:ph type="sldNum" sz="quarter" idx="4"/>
          </p:nvPr>
        </p:nvSpPr>
        <p:spPr>
          <a:xfrm>
            <a:off x="8610600" y="6356350"/>
            <a:ext cx="318588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1DE2C5B-556E-47B8-A792-024C2FCA4ACC}" type="slidenum">
              <a:rPr lang="en-GB" smtClean="0"/>
              <a:t>‹#›</a:t>
            </a:fld>
            <a:endParaRPr lang="en-GB"/>
          </a:p>
        </p:txBody>
      </p:sp>
    </p:spTree>
    <p:extLst>
      <p:ext uri="{BB962C8B-B14F-4D97-AF65-F5344CB8AC3E}">
        <p14:creationId xmlns:p14="http://schemas.microsoft.com/office/powerpoint/2010/main" val="892879000"/>
      </p:ext>
    </p:extLst>
  </p:cSld>
  <p:clrMap bg1="lt1" tx1="dk1" bg2="lt2" tx2="dk2" accent1="accent1" accent2="accent2" accent3="accent3" accent4="accent4" accent5="accent5" accent6="accent6" hlink="hlink" folHlink="folHlink"/>
  <p:sldLayoutIdLst>
    <p:sldLayoutId id="2147483650" r:id="rId1"/>
    <p:sldLayoutId id="2147483652" r:id="rId2"/>
    <p:sldLayoutId id="2147483649" r:id="rId3"/>
    <p:sldLayoutId id="2147483654" r:id="rId4"/>
  </p:sldLayoutIdLst>
  <p:hf hdr="0" dt="0"/>
  <p:txStyles>
    <p:titleStyle>
      <a:lvl1pPr algn="ctr" defTabSz="914400" rtl="0" eaLnBrk="1" latinLnBrk="0" hangingPunct="1">
        <a:lnSpc>
          <a:spcPct val="90000"/>
        </a:lnSpc>
        <a:spcBef>
          <a:spcPct val="0"/>
        </a:spcBef>
        <a:buNone/>
        <a:defRPr sz="3600" kern="1200">
          <a:solidFill>
            <a:schemeClr val="tx1"/>
          </a:solidFill>
          <a:latin typeface="Palatino Linotype" panose="02040502050505030304" pitchFamily="18" charset="0"/>
          <a:ea typeface="+mj-ea"/>
          <a:cs typeface="+mj-cs"/>
        </a:defRPr>
      </a:lvl1pPr>
    </p:titleStyle>
    <p:bodyStyle>
      <a:lvl1pPr marL="342900" indent="-342900" algn="l" defTabSz="914400" rtl="0" eaLnBrk="1" latinLnBrk="0" hangingPunct="1">
        <a:lnSpc>
          <a:spcPct val="90000"/>
        </a:lnSpc>
        <a:spcBef>
          <a:spcPts val="1000"/>
        </a:spcBef>
        <a:buClr>
          <a:srgbClr val="00B050"/>
        </a:buClr>
        <a:buFont typeface="Wingdings" panose="05000000000000000000" pitchFamily="2" charset="2"/>
        <a:buChar char="Ø"/>
        <a:defRPr sz="2400" kern="1200">
          <a:solidFill>
            <a:schemeClr val="tx1"/>
          </a:solidFill>
          <a:latin typeface="Palatino Linotype" panose="02040502050505030304" pitchFamily="18" charset="0"/>
          <a:ea typeface="+mn-ea"/>
          <a:cs typeface="+mn-cs"/>
        </a:defRPr>
      </a:lvl1pPr>
      <a:lvl2pPr marL="685800" indent="-228600" algn="l" defTabSz="914400" rtl="0" eaLnBrk="1" latinLnBrk="0" hangingPunct="1">
        <a:lnSpc>
          <a:spcPct val="90000"/>
        </a:lnSpc>
        <a:spcBef>
          <a:spcPts val="500"/>
        </a:spcBef>
        <a:buClr>
          <a:srgbClr val="00B050"/>
        </a:buClr>
        <a:buFont typeface="Wingdings" panose="05000000000000000000" pitchFamily="2" charset="2"/>
        <a:buChar char="§"/>
        <a:defRPr sz="2000" kern="1200">
          <a:solidFill>
            <a:schemeClr val="tx1"/>
          </a:solidFill>
          <a:latin typeface="Palatino Linotype" panose="02040502050505030304" pitchFamily="18" charset="0"/>
          <a:ea typeface="+mn-ea"/>
          <a:cs typeface="+mn-cs"/>
        </a:defRPr>
      </a:lvl2pPr>
      <a:lvl3pPr marL="1143000" indent="-228600" algn="l" defTabSz="914400" rtl="0" eaLnBrk="1" latinLnBrk="0" hangingPunct="1">
        <a:lnSpc>
          <a:spcPct val="90000"/>
        </a:lnSpc>
        <a:spcBef>
          <a:spcPts val="500"/>
        </a:spcBef>
        <a:buClr>
          <a:srgbClr val="00B050"/>
        </a:buClr>
        <a:buFont typeface="Arial" panose="020B0604020202020204" pitchFamily="34" charset="0"/>
        <a:buChar char="•"/>
        <a:defRPr sz="1800" kern="1200">
          <a:solidFill>
            <a:schemeClr val="tx1"/>
          </a:solidFill>
          <a:latin typeface="Palatino Linotype" panose="02040502050505030304" pitchFamily="18" charset="0"/>
          <a:ea typeface="+mn-ea"/>
          <a:cs typeface="+mn-cs"/>
        </a:defRPr>
      </a:lvl3pPr>
      <a:lvl4pPr marL="1600200" indent="-228600" algn="l" defTabSz="914400" rtl="0" eaLnBrk="1" latinLnBrk="0" hangingPunct="1">
        <a:lnSpc>
          <a:spcPct val="90000"/>
        </a:lnSpc>
        <a:spcBef>
          <a:spcPts val="500"/>
        </a:spcBef>
        <a:buClr>
          <a:srgbClr val="00B050"/>
        </a:buClr>
        <a:buFont typeface="Courier New" panose="02070309020205020404" pitchFamily="49" charset="0"/>
        <a:buChar char="o"/>
        <a:defRPr sz="1600" kern="1200">
          <a:solidFill>
            <a:schemeClr val="tx1"/>
          </a:solidFill>
          <a:latin typeface="Palatino Linotype" panose="02040502050505030304" pitchFamily="18" charset="0"/>
          <a:ea typeface="+mn-ea"/>
          <a:cs typeface="+mn-cs"/>
        </a:defRPr>
      </a:lvl4pPr>
      <a:lvl5pPr marL="2057400" indent="-228600" algn="l" defTabSz="914400" rtl="0" eaLnBrk="1" latinLnBrk="0" hangingPunct="1">
        <a:lnSpc>
          <a:spcPct val="90000"/>
        </a:lnSpc>
        <a:spcBef>
          <a:spcPts val="500"/>
        </a:spcBef>
        <a:buClr>
          <a:srgbClr val="00B050"/>
        </a:buClr>
        <a:buFont typeface="Times New Roman" panose="02020603050405020304" pitchFamily="18" charset="0"/>
        <a:buChar char="̶"/>
        <a:defRPr sz="1600" kern="1200">
          <a:solidFill>
            <a:schemeClr val="tx1"/>
          </a:solidFill>
          <a:latin typeface="Palatino Linotype" panose="0204050205050503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jpg"/><Relationship Id="rId1" Type="http://schemas.openxmlformats.org/officeDocument/2006/relationships/slideLayout" Target="../slideLayouts/slideLayout1.xml"/><Relationship Id="rId4" Type="http://schemas.openxmlformats.org/officeDocument/2006/relationships/image" Target="../media/image15.jfif"/></Relationships>
</file>

<file path=ppt/slides/_rels/slide11.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24.jpeg"/><Relationship Id="rId13" Type="http://schemas.openxmlformats.org/officeDocument/2006/relationships/image" Target="../media/image29.jpeg"/><Relationship Id="rId18" Type="http://schemas.openxmlformats.org/officeDocument/2006/relationships/image" Target="../media/image34.jpeg"/><Relationship Id="rId3" Type="http://schemas.openxmlformats.org/officeDocument/2006/relationships/image" Target="../media/image19.jpeg"/><Relationship Id="rId7" Type="http://schemas.openxmlformats.org/officeDocument/2006/relationships/image" Target="../media/image23.jfif"/><Relationship Id="rId12" Type="http://schemas.openxmlformats.org/officeDocument/2006/relationships/image" Target="../media/image28.png"/><Relationship Id="rId17" Type="http://schemas.openxmlformats.org/officeDocument/2006/relationships/image" Target="../media/image33.jpeg"/><Relationship Id="rId2" Type="http://schemas.openxmlformats.org/officeDocument/2006/relationships/image" Target="../media/image18.png"/><Relationship Id="rId16" Type="http://schemas.openxmlformats.org/officeDocument/2006/relationships/image" Target="../media/image32.jpeg"/><Relationship Id="rId1" Type="http://schemas.openxmlformats.org/officeDocument/2006/relationships/slideLayout" Target="../slideLayouts/slideLayout1.xml"/><Relationship Id="rId6" Type="http://schemas.openxmlformats.org/officeDocument/2006/relationships/image" Target="../media/image22.jpeg"/><Relationship Id="rId11" Type="http://schemas.openxmlformats.org/officeDocument/2006/relationships/image" Target="../media/image27.jpeg"/><Relationship Id="rId5" Type="http://schemas.openxmlformats.org/officeDocument/2006/relationships/image" Target="../media/image21.png"/><Relationship Id="rId15" Type="http://schemas.openxmlformats.org/officeDocument/2006/relationships/image" Target="../media/image31.png"/><Relationship Id="rId10" Type="http://schemas.openxmlformats.org/officeDocument/2006/relationships/image" Target="../media/image26.jpeg"/><Relationship Id="rId4" Type="http://schemas.openxmlformats.org/officeDocument/2006/relationships/image" Target="../media/image20.png"/><Relationship Id="rId9" Type="http://schemas.openxmlformats.org/officeDocument/2006/relationships/image" Target="../media/image25.jpeg"/><Relationship Id="rId14" Type="http://schemas.openxmlformats.org/officeDocument/2006/relationships/image" Target="../media/image30.png"/></Relationships>
</file>

<file path=ppt/slides/_rels/slide13.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1.xml"/><Relationship Id="rId5" Type="http://schemas.openxmlformats.org/officeDocument/2006/relationships/image" Target="../media/image36.jpg"/><Relationship Id="rId4" Type="http://schemas.openxmlformats.org/officeDocument/2006/relationships/image" Target="../media/image35.jpeg"/></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2.jpeg"/><Relationship Id="rId1" Type="http://schemas.openxmlformats.org/officeDocument/2006/relationships/slideLayout" Target="../slideLayouts/slideLayout1.xml"/><Relationship Id="rId4" Type="http://schemas.openxmlformats.org/officeDocument/2006/relationships/image" Target="../media/image37.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image" Target="../media/image40.jfif"/><Relationship Id="rId1" Type="http://schemas.openxmlformats.org/officeDocument/2006/relationships/slideLayout" Target="../slideLayouts/slideLayout1.xml"/><Relationship Id="rId4" Type="http://schemas.openxmlformats.org/officeDocument/2006/relationships/image" Target="../media/image42.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jpe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image" Target="../media/image46.jpeg"/><Relationship Id="rId1" Type="http://schemas.openxmlformats.org/officeDocument/2006/relationships/slideLayout" Target="../slideLayouts/slideLayout1.xml"/><Relationship Id="rId4" Type="http://schemas.openxmlformats.org/officeDocument/2006/relationships/image" Target="../media/image48.jpg"/></Relationships>
</file>

<file path=ppt/slides/_rels/slide24.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image" Target="../media/image49.jpe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1.png"/><Relationship Id="rId1" Type="http://schemas.openxmlformats.org/officeDocument/2006/relationships/slideLayout" Target="../slideLayouts/slideLayout1.xml"/><Relationship Id="rId4" Type="http://schemas.openxmlformats.org/officeDocument/2006/relationships/image" Target="../media/image53.jpg"/></Relationships>
</file>

<file path=ppt/slides/_rels/slide26.xml.rels><?xml version="1.0" encoding="UTF-8" standalone="yes"?>
<Relationships xmlns="http://schemas.openxmlformats.org/package/2006/relationships"><Relationship Id="rId8" Type="http://schemas.openxmlformats.org/officeDocument/2006/relationships/image" Target="../media/image24.jpeg"/><Relationship Id="rId13" Type="http://schemas.openxmlformats.org/officeDocument/2006/relationships/image" Target="../media/image29.jpeg"/><Relationship Id="rId18" Type="http://schemas.openxmlformats.org/officeDocument/2006/relationships/image" Target="../media/image34.jpeg"/><Relationship Id="rId3" Type="http://schemas.openxmlformats.org/officeDocument/2006/relationships/image" Target="../media/image19.jpeg"/><Relationship Id="rId7" Type="http://schemas.openxmlformats.org/officeDocument/2006/relationships/image" Target="../media/image23.jfif"/><Relationship Id="rId12" Type="http://schemas.openxmlformats.org/officeDocument/2006/relationships/image" Target="../media/image28.png"/><Relationship Id="rId17" Type="http://schemas.openxmlformats.org/officeDocument/2006/relationships/image" Target="../media/image33.jpeg"/><Relationship Id="rId2" Type="http://schemas.openxmlformats.org/officeDocument/2006/relationships/image" Target="../media/image18.png"/><Relationship Id="rId16" Type="http://schemas.openxmlformats.org/officeDocument/2006/relationships/image" Target="../media/image32.jpeg"/><Relationship Id="rId20" Type="http://schemas.openxmlformats.org/officeDocument/2006/relationships/image" Target="../media/image39.svg"/><Relationship Id="rId1" Type="http://schemas.openxmlformats.org/officeDocument/2006/relationships/slideLayout" Target="../slideLayouts/slideLayout1.xml"/><Relationship Id="rId6" Type="http://schemas.openxmlformats.org/officeDocument/2006/relationships/image" Target="../media/image22.jpeg"/><Relationship Id="rId11" Type="http://schemas.openxmlformats.org/officeDocument/2006/relationships/image" Target="../media/image27.jpeg"/><Relationship Id="rId5" Type="http://schemas.openxmlformats.org/officeDocument/2006/relationships/image" Target="../media/image21.png"/><Relationship Id="rId15" Type="http://schemas.openxmlformats.org/officeDocument/2006/relationships/image" Target="../media/image31.png"/><Relationship Id="rId10" Type="http://schemas.openxmlformats.org/officeDocument/2006/relationships/image" Target="../media/image26.jpeg"/><Relationship Id="rId19" Type="http://schemas.openxmlformats.org/officeDocument/2006/relationships/image" Target="../media/image38.png"/><Relationship Id="rId4" Type="http://schemas.openxmlformats.org/officeDocument/2006/relationships/image" Target="../media/image20.png"/><Relationship Id="rId9" Type="http://schemas.openxmlformats.org/officeDocument/2006/relationships/image" Target="../media/image25.jpeg"/><Relationship Id="rId14" Type="http://schemas.openxmlformats.org/officeDocument/2006/relationships/image" Target="../media/image30.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57.svg"/><Relationship Id="rId5" Type="http://schemas.openxmlformats.org/officeDocument/2006/relationships/image" Target="../media/image56.png"/><Relationship Id="rId4" Type="http://schemas.openxmlformats.org/officeDocument/2006/relationships/image" Target="../media/image55.svg"/></Relationships>
</file>

<file path=ppt/slides/_rels/slide3.xml.rels><?xml version="1.0" encoding="UTF-8" standalone="yes"?>
<Relationships xmlns="http://schemas.openxmlformats.org/package/2006/relationships"><Relationship Id="rId3" Type="http://schemas.openxmlformats.org/officeDocument/2006/relationships/hyperlink" Target="https://gcappon.github.io/" TargetMode="External"/><Relationship Id="rId2" Type="http://schemas.openxmlformats.org/officeDocument/2006/relationships/hyperlink" Target="mailto:giacomo.cappon@unipd.it" TargetMode="Externa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hyperlink" Target="https://github.com/gcappon"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8" Type="http://schemas.openxmlformats.org/officeDocument/2006/relationships/image" Target="../media/image63.svg"/><Relationship Id="rId3" Type="http://schemas.openxmlformats.org/officeDocument/2006/relationships/image" Target="../media/image58.png"/><Relationship Id="rId7" Type="http://schemas.openxmlformats.org/officeDocument/2006/relationships/image" Target="../media/image62.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61.svg"/><Relationship Id="rId11" Type="http://schemas.openxmlformats.org/officeDocument/2006/relationships/image" Target="../media/image66.png"/><Relationship Id="rId5" Type="http://schemas.openxmlformats.org/officeDocument/2006/relationships/image" Target="../media/image60.png"/><Relationship Id="rId10" Type="http://schemas.openxmlformats.org/officeDocument/2006/relationships/image" Target="../media/image65.svg"/><Relationship Id="rId4" Type="http://schemas.openxmlformats.org/officeDocument/2006/relationships/image" Target="../media/image59.svg"/><Relationship Id="rId9" Type="http://schemas.openxmlformats.org/officeDocument/2006/relationships/image" Target="../media/image64.png"/></Relationships>
</file>

<file path=ppt/slides/_rels/slide3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68.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70.jpg"/><Relationship Id="rId2" Type="http://schemas.openxmlformats.org/officeDocument/2006/relationships/image" Target="../media/image69.jpg"/><Relationship Id="rId1" Type="http://schemas.openxmlformats.org/officeDocument/2006/relationships/slideLayout" Target="../slideLayouts/slideLayout1.xml"/><Relationship Id="rId5" Type="http://schemas.openxmlformats.org/officeDocument/2006/relationships/hyperlink" Target="mailto:michele.atzeni@phd.unipd.it" TargetMode="External"/><Relationship Id="rId4" Type="http://schemas.openxmlformats.org/officeDocument/2006/relationships/hyperlink" Target="mailto:luca.cossu@phd.unipd.it" TargetMode="External"/></Relationships>
</file>

<file path=ppt/slides/_rels/slide3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jpg"/><Relationship Id="rId1" Type="http://schemas.openxmlformats.org/officeDocument/2006/relationships/slideLayout" Target="../slideLayouts/slideLayout1.xml"/><Relationship Id="rId6" Type="http://schemas.openxmlformats.org/officeDocument/2006/relationships/image" Target="../media/image75.png"/><Relationship Id="rId5" Type="http://schemas.openxmlformats.org/officeDocument/2006/relationships/image" Target="../media/image74.svg"/><Relationship Id="rId4" Type="http://schemas.openxmlformats.org/officeDocument/2006/relationships/image" Target="../media/image7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Layout" Target="../slideLayouts/slideLayout1.xml"/><Relationship Id="rId4" Type="http://schemas.openxmlformats.org/officeDocument/2006/relationships/image" Target="../media/image6.jpg"/></Relationships>
</file>

<file path=ppt/slides/_rels/slide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9.jpg"/></Relationships>
</file>

<file path=ppt/slides/_rels/slide9.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jp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ottotitolo 1"/>
          <p:cNvSpPr>
            <a:spLocks noGrp="1"/>
          </p:cNvSpPr>
          <p:nvPr>
            <p:ph type="subTitle" idx="1"/>
          </p:nvPr>
        </p:nvSpPr>
        <p:spPr/>
        <p:txBody>
          <a:bodyPr/>
          <a:lstStyle/>
          <a:p>
            <a:r>
              <a:rPr lang="it-IT" dirty="0" err="1"/>
              <a:t>Introduction</a:t>
            </a:r>
            <a:endParaRPr lang="en-GB" dirty="0"/>
          </a:p>
        </p:txBody>
      </p:sp>
    </p:spTree>
    <p:extLst>
      <p:ext uri="{BB962C8B-B14F-4D97-AF65-F5344CB8AC3E}">
        <p14:creationId xmlns:p14="http://schemas.microsoft.com/office/powerpoint/2010/main" val="40681856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p:cNvSpPr>
            <a:spLocks noGrp="1"/>
          </p:cNvSpPr>
          <p:nvPr>
            <p:ph type="title"/>
          </p:nvPr>
        </p:nvSpPr>
        <p:spPr/>
        <p:txBody>
          <a:bodyPr>
            <a:normAutofit fontScale="90000"/>
          </a:bodyPr>
          <a:lstStyle/>
          <a:p>
            <a:r>
              <a:rPr lang="en-US" dirty="0"/>
              <a:t>Examples of biomedical wearable technologies</a:t>
            </a:r>
            <a:br>
              <a:rPr lang="en-US" dirty="0"/>
            </a:br>
            <a:r>
              <a:rPr lang="en-US" dirty="0"/>
              <a:t>Glucose monitoring sensors</a:t>
            </a:r>
          </a:p>
        </p:txBody>
      </p:sp>
      <p:sp>
        <p:nvSpPr>
          <p:cNvPr id="6" name="Segnaposto contenuto 5"/>
          <p:cNvSpPr>
            <a:spLocks noGrp="1"/>
          </p:cNvSpPr>
          <p:nvPr>
            <p:ph idx="1"/>
          </p:nvPr>
        </p:nvSpPr>
        <p:spPr>
          <a:xfrm>
            <a:off x="428172" y="1553369"/>
            <a:ext cx="6277428" cy="4525244"/>
          </a:xfrm>
        </p:spPr>
        <p:txBody>
          <a:bodyPr>
            <a:normAutofit/>
          </a:bodyPr>
          <a:lstStyle/>
          <a:p>
            <a:r>
              <a:rPr lang="en-US" sz="2000" b="1" dirty="0"/>
              <a:t>Continuous glucose monitoring (CGM) sensors</a:t>
            </a:r>
          </a:p>
          <a:p>
            <a:pPr lvl="1"/>
            <a:r>
              <a:rPr lang="en-US" dirty="0"/>
              <a:t>Minimally-invasive sensors measuring glucose concentration in the interstitial fluid at almost continuous time (e.g., every 5 min) for several consecutive days (e.g., 10 days)</a:t>
            </a:r>
          </a:p>
          <a:p>
            <a:pPr lvl="1"/>
            <a:r>
              <a:rPr lang="en-US" dirty="0"/>
              <a:t>Needle electrode placed under the skin, exploiting glucose oxidation reaction</a:t>
            </a:r>
          </a:p>
          <a:p>
            <a:pPr lvl="1"/>
            <a:r>
              <a:rPr lang="en-US" dirty="0"/>
              <a:t>The transmitter, placed over the electrode, wirelessly transfers the measured data to a portable display device</a:t>
            </a:r>
          </a:p>
          <a:p>
            <a:pPr lvl="1"/>
            <a:r>
              <a:rPr lang="en-US" dirty="0"/>
              <a:t>Mainly used in people with type 1 diabetes</a:t>
            </a:r>
          </a:p>
          <a:p>
            <a:pPr lvl="1"/>
            <a:endParaRPr lang="en-US" sz="1600" dirty="0"/>
          </a:p>
        </p:txBody>
      </p:sp>
      <p:pic>
        <p:nvPicPr>
          <p:cNvPr id="2" name="Immagin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26714" y="4110681"/>
            <a:ext cx="3496468" cy="1967932"/>
          </a:xfrm>
          <a:prstGeom prst="rect">
            <a:avLst/>
          </a:prstGeom>
        </p:spPr>
      </p:pic>
      <p:pic>
        <p:nvPicPr>
          <p:cNvPr id="8" name="Immagin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77859" y="1553369"/>
            <a:ext cx="3209062" cy="2253555"/>
          </a:xfrm>
          <a:prstGeom prst="rect">
            <a:avLst/>
          </a:prstGeom>
        </p:spPr>
      </p:pic>
      <p:pic>
        <p:nvPicPr>
          <p:cNvPr id="9" name="Immagin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86921" y="1629682"/>
            <a:ext cx="1832219" cy="1873485"/>
          </a:xfrm>
          <a:prstGeom prst="rect">
            <a:avLst/>
          </a:prstGeom>
        </p:spPr>
      </p:pic>
      <p:sp>
        <p:nvSpPr>
          <p:cNvPr id="3" name="Segnaposto numero diapositiva 2"/>
          <p:cNvSpPr>
            <a:spLocks noGrp="1"/>
          </p:cNvSpPr>
          <p:nvPr>
            <p:ph type="sldNum" sz="quarter" idx="12"/>
          </p:nvPr>
        </p:nvSpPr>
        <p:spPr/>
        <p:txBody>
          <a:bodyPr/>
          <a:lstStyle/>
          <a:p>
            <a:fld id="{31DE2C5B-556E-47B8-A792-024C2FCA4ACC}" type="slidenum">
              <a:rPr lang="en-GB" smtClean="0"/>
              <a:t>10</a:t>
            </a:fld>
            <a:endParaRPr lang="en-GB"/>
          </a:p>
        </p:txBody>
      </p:sp>
    </p:spTree>
    <p:extLst>
      <p:ext uri="{BB962C8B-B14F-4D97-AF65-F5344CB8AC3E}">
        <p14:creationId xmlns:p14="http://schemas.microsoft.com/office/powerpoint/2010/main" val="42405189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dirty="0"/>
              <a:t>Modern wearable technologies become </a:t>
            </a:r>
            <a:r>
              <a:rPr lang="en-US" dirty="0" err="1"/>
              <a:t>IoT</a:t>
            </a:r>
            <a:endParaRPr lang="en-US" dirty="0"/>
          </a:p>
        </p:txBody>
      </p:sp>
      <p:sp>
        <p:nvSpPr>
          <p:cNvPr id="5" name="Segnaposto contenuto 5"/>
          <p:cNvSpPr>
            <a:spLocks noGrp="1"/>
          </p:cNvSpPr>
          <p:nvPr>
            <p:ph idx="1"/>
          </p:nvPr>
        </p:nvSpPr>
        <p:spPr>
          <a:xfrm>
            <a:off x="428172" y="1361167"/>
            <a:ext cx="11368314" cy="4858203"/>
          </a:xfrm>
        </p:spPr>
        <p:txBody>
          <a:bodyPr/>
          <a:lstStyle/>
          <a:p>
            <a:r>
              <a:rPr lang="en-US" dirty="0"/>
              <a:t>Modern wearable sensors can wirelessly connect to internet-connected devices, such as smartphones, by which the user can share their data with other people (e.g., doctor or family/friends) and upload them in the cloud   </a:t>
            </a:r>
          </a:p>
        </p:txBody>
      </p:sp>
      <p:pic>
        <p:nvPicPr>
          <p:cNvPr id="3" name="Immagin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2041" y="2973801"/>
            <a:ext cx="3711080" cy="2968864"/>
          </a:xfrm>
          <a:prstGeom prst="rect">
            <a:avLst/>
          </a:prstGeom>
        </p:spPr>
      </p:pic>
      <p:pic>
        <p:nvPicPr>
          <p:cNvPr id="6" name="Immagin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03091" y="2973801"/>
            <a:ext cx="4456573" cy="2968864"/>
          </a:xfrm>
          <a:prstGeom prst="rect">
            <a:avLst/>
          </a:prstGeom>
        </p:spPr>
      </p:pic>
      <p:sp>
        <p:nvSpPr>
          <p:cNvPr id="4" name="Segnaposto numero diapositiva 3"/>
          <p:cNvSpPr>
            <a:spLocks noGrp="1"/>
          </p:cNvSpPr>
          <p:nvPr>
            <p:ph type="sldNum" sz="quarter" idx="12"/>
          </p:nvPr>
        </p:nvSpPr>
        <p:spPr/>
        <p:txBody>
          <a:bodyPr/>
          <a:lstStyle/>
          <a:p>
            <a:fld id="{31DE2C5B-556E-47B8-A792-024C2FCA4ACC}" type="slidenum">
              <a:rPr lang="en-GB" smtClean="0"/>
              <a:t>11</a:t>
            </a:fld>
            <a:endParaRPr lang="en-GB"/>
          </a:p>
        </p:txBody>
      </p:sp>
    </p:spTree>
    <p:extLst>
      <p:ext uri="{BB962C8B-B14F-4D97-AF65-F5344CB8AC3E}">
        <p14:creationId xmlns:p14="http://schemas.microsoft.com/office/powerpoint/2010/main" val="29424854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en-US" dirty="0"/>
              <a:t>The architecture of wearable </a:t>
            </a:r>
            <a:r>
              <a:rPr lang="en-US" dirty="0" err="1"/>
              <a:t>IoT</a:t>
            </a:r>
            <a:r>
              <a:rPr lang="en-US" dirty="0"/>
              <a:t> systems</a:t>
            </a:r>
          </a:p>
        </p:txBody>
      </p:sp>
      <p:sp>
        <p:nvSpPr>
          <p:cNvPr id="4" name="Rettangolo arrotondato 3"/>
          <p:cNvSpPr/>
          <p:nvPr/>
        </p:nvSpPr>
        <p:spPr>
          <a:xfrm>
            <a:off x="586154" y="5457092"/>
            <a:ext cx="10861431" cy="1260000"/>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CasellaDiTesto 4"/>
          <p:cNvSpPr txBox="1"/>
          <p:nvPr/>
        </p:nvSpPr>
        <p:spPr>
          <a:xfrm>
            <a:off x="658166" y="5902426"/>
            <a:ext cx="2620108" cy="369332"/>
          </a:xfrm>
          <a:prstGeom prst="rect">
            <a:avLst/>
          </a:prstGeom>
          <a:noFill/>
        </p:spPr>
        <p:txBody>
          <a:bodyPr wrap="square" rtlCol="0">
            <a:spAutoFit/>
          </a:bodyPr>
          <a:lstStyle/>
          <a:p>
            <a:r>
              <a:rPr lang="it-IT" b="1" dirty="0">
                <a:latin typeface="Palatino Linotype" panose="02040502050505030304" pitchFamily="18" charset="0"/>
              </a:rPr>
              <a:t>1. </a:t>
            </a:r>
            <a:r>
              <a:rPr lang="it-IT" b="1" dirty="0" err="1">
                <a:latin typeface="Palatino Linotype" panose="02040502050505030304" pitchFamily="18" charset="0"/>
              </a:rPr>
              <a:t>Sensing</a:t>
            </a:r>
            <a:r>
              <a:rPr lang="it-IT" b="1" dirty="0">
                <a:latin typeface="Palatino Linotype" panose="02040502050505030304" pitchFamily="18" charset="0"/>
              </a:rPr>
              <a:t> </a:t>
            </a:r>
            <a:r>
              <a:rPr lang="it-IT" b="1" dirty="0" err="1">
                <a:latin typeface="Palatino Linotype" panose="02040502050505030304" pitchFamily="18" charset="0"/>
              </a:rPr>
              <a:t>layer</a:t>
            </a:r>
            <a:endParaRPr lang="en-GB" b="1" dirty="0">
              <a:latin typeface="Palatino Linotype" panose="02040502050505030304" pitchFamily="18" charset="0"/>
            </a:endParaRPr>
          </a:p>
        </p:txBody>
      </p:sp>
      <p:sp>
        <p:nvSpPr>
          <p:cNvPr id="6" name="Rettangolo arrotondato 5"/>
          <p:cNvSpPr/>
          <p:nvPr/>
        </p:nvSpPr>
        <p:spPr>
          <a:xfrm>
            <a:off x="586154" y="4091374"/>
            <a:ext cx="10861431" cy="1260000"/>
          </a:xfrm>
          <a:prstGeom prst="roundRect">
            <a:avLst/>
          </a:prstGeom>
          <a:no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CasellaDiTesto 6"/>
          <p:cNvSpPr txBox="1"/>
          <p:nvPr/>
        </p:nvSpPr>
        <p:spPr>
          <a:xfrm>
            <a:off x="658166" y="4536708"/>
            <a:ext cx="2620108" cy="369332"/>
          </a:xfrm>
          <a:prstGeom prst="rect">
            <a:avLst/>
          </a:prstGeom>
          <a:noFill/>
        </p:spPr>
        <p:txBody>
          <a:bodyPr wrap="square" rtlCol="0">
            <a:spAutoFit/>
          </a:bodyPr>
          <a:lstStyle/>
          <a:p>
            <a:r>
              <a:rPr lang="it-IT" b="1" dirty="0">
                <a:latin typeface="Palatino Linotype" panose="02040502050505030304" pitchFamily="18" charset="0"/>
              </a:rPr>
              <a:t>2. Network </a:t>
            </a:r>
            <a:r>
              <a:rPr lang="it-IT" b="1" dirty="0" err="1">
                <a:latin typeface="Palatino Linotype" panose="02040502050505030304" pitchFamily="18" charset="0"/>
              </a:rPr>
              <a:t>layer</a:t>
            </a:r>
            <a:endParaRPr lang="en-GB" b="1" dirty="0">
              <a:latin typeface="Palatino Linotype" panose="02040502050505030304" pitchFamily="18" charset="0"/>
            </a:endParaRPr>
          </a:p>
        </p:txBody>
      </p:sp>
      <p:sp>
        <p:nvSpPr>
          <p:cNvPr id="8" name="Rettangolo arrotondato 7"/>
          <p:cNvSpPr/>
          <p:nvPr/>
        </p:nvSpPr>
        <p:spPr>
          <a:xfrm>
            <a:off x="586153" y="2719790"/>
            <a:ext cx="10861431" cy="1260000"/>
          </a:xfrm>
          <a:prstGeom prst="roundRect">
            <a:avLst/>
          </a:prstGeom>
          <a:noFill/>
          <a:ln w="3810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CasellaDiTesto 8"/>
          <p:cNvSpPr txBox="1"/>
          <p:nvPr/>
        </p:nvSpPr>
        <p:spPr>
          <a:xfrm>
            <a:off x="666143" y="3037008"/>
            <a:ext cx="2804745" cy="646331"/>
          </a:xfrm>
          <a:prstGeom prst="rect">
            <a:avLst/>
          </a:prstGeom>
          <a:noFill/>
        </p:spPr>
        <p:txBody>
          <a:bodyPr wrap="square" rtlCol="0">
            <a:spAutoFit/>
          </a:bodyPr>
          <a:lstStyle/>
          <a:p>
            <a:r>
              <a:rPr lang="it-IT" b="1" dirty="0">
                <a:latin typeface="Palatino Linotype" panose="02040502050505030304" pitchFamily="18" charset="0"/>
              </a:rPr>
              <a:t>3. Data </a:t>
            </a:r>
            <a:r>
              <a:rPr lang="it-IT" b="1" dirty="0" err="1">
                <a:latin typeface="Palatino Linotype" panose="02040502050505030304" pitchFamily="18" charset="0"/>
              </a:rPr>
              <a:t>storing</a:t>
            </a:r>
            <a:r>
              <a:rPr lang="it-IT" b="1" dirty="0">
                <a:latin typeface="Palatino Linotype" panose="02040502050505030304" pitchFamily="18" charset="0"/>
              </a:rPr>
              <a:t> and processing </a:t>
            </a:r>
            <a:r>
              <a:rPr lang="it-IT" b="1" dirty="0" err="1">
                <a:latin typeface="Palatino Linotype" panose="02040502050505030304" pitchFamily="18" charset="0"/>
              </a:rPr>
              <a:t>layer</a:t>
            </a:r>
            <a:endParaRPr lang="en-GB" b="1" dirty="0">
              <a:latin typeface="Palatino Linotype" panose="02040502050505030304" pitchFamily="18" charset="0"/>
            </a:endParaRPr>
          </a:p>
        </p:txBody>
      </p:sp>
      <p:sp>
        <p:nvSpPr>
          <p:cNvPr id="10" name="Rettangolo arrotondato 9"/>
          <p:cNvSpPr/>
          <p:nvPr/>
        </p:nvSpPr>
        <p:spPr>
          <a:xfrm>
            <a:off x="586153" y="1331674"/>
            <a:ext cx="10796954" cy="1260000"/>
          </a:xfrm>
          <a:prstGeom prst="roundRect">
            <a:avLst/>
          </a:prstGeom>
          <a:noFill/>
          <a:ln w="38100">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CasellaDiTesto 10"/>
          <p:cNvSpPr txBox="1"/>
          <p:nvPr/>
        </p:nvSpPr>
        <p:spPr>
          <a:xfrm>
            <a:off x="658166" y="1777008"/>
            <a:ext cx="2620108" cy="369332"/>
          </a:xfrm>
          <a:prstGeom prst="rect">
            <a:avLst/>
          </a:prstGeom>
          <a:noFill/>
        </p:spPr>
        <p:txBody>
          <a:bodyPr wrap="square" rtlCol="0">
            <a:spAutoFit/>
          </a:bodyPr>
          <a:lstStyle/>
          <a:p>
            <a:r>
              <a:rPr lang="it-IT" b="1" dirty="0">
                <a:latin typeface="Palatino Linotype" panose="02040502050505030304" pitchFamily="18" charset="0"/>
              </a:rPr>
              <a:t>4. Application </a:t>
            </a:r>
            <a:r>
              <a:rPr lang="it-IT" b="1" dirty="0" err="1">
                <a:latin typeface="Palatino Linotype" panose="02040502050505030304" pitchFamily="18" charset="0"/>
              </a:rPr>
              <a:t>layer</a:t>
            </a:r>
            <a:endParaRPr lang="en-GB" b="1" dirty="0">
              <a:latin typeface="Palatino Linotype" panose="02040502050505030304" pitchFamily="18" charset="0"/>
            </a:endParaRPr>
          </a:p>
        </p:txBody>
      </p:sp>
      <p:sp>
        <p:nvSpPr>
          <p:cNvPr id="12" name="CasellaDiTesto 11"/>
          <p:cNvSpPr txBox="1"/>
          <p:nvPr/>
        </p:nvSpPr>
        <p:spPr>
          <a:xfrm>
            <a:off x="3206262" y="1488831"/>
            <a:ext cx="1453661" cy="369332"/>
          </a:xfrm>
          <a:prstGeom prst="rect">
            <a:avLst/>
          </a:prstGeom>
          <a:noFill/>
        </p:spPr>
        <p:txBody>
          <a:bodyPr wrap="square" rtlCol="0">
            <a:spAutoFit/>
          </a:bodyPr>
          <a:lstStyle/>
          <a:p>
            <a:r>
              <a:rPr lang="it-IT" dirty="0">
                <a:latin typeface="Palatino Linotype" panose="02040502050505030304" pitchFamily="18" charset="0"/>
              </a:rPr>
              <a:t>Alerts</a:t>
            </a:r>
            <a:endParaRPr lang="en-GB" dirty="0">
              <a:latin typeface="Palatino Linotype" panose="02040502050505030304" pitchFamily="18" charset="0"/>
            </a:endParaRPr>
          </a:p>
        </p:txBody>
      </p:sp>
      <p:sp>
        <p:nvSpPr>
          <p:cNvPr id="13" name="CasellaDiTesto 12"/>
          <p:cNvSpPr txBox="1"/>
          <p:nvPr/>
        </p:nvSpPr>
        <p:spPr>
          <a:xfrm>
            <a:off x="4654063" y="1488831"/>
            <a:ext cx="2344614" cy="369332"/>
          </a:xfrm>
          <a:prstGeom prst="rect">
            <a:avLst/>
          </a:prstGeom>
          <a:noFill/>
        </p:spPr>
        <p:txBody>
          <a:bodyPr wrap="square" rtlCol="0">
            <a:spAutoFit/>
          </a:bodyPr>
          <a:lstStyle/>
          <a:p>
            <a:r>
              <a:rPr lang="it-IT" dirty="0" err="1">
                <a:latin typeface="Palatino Linotype" panose="02040502050505030304" pitchFamily="18" charset="0"/>
              </a:rPr>
              <a:t>Decision-support</a:t>
            </a:r>
            <a:endParaRPr lang="en-GB" dirty="0">
              <a:latin typeface="Palatino Linotype" panose="02040502050505030304" pitchFamily="18" charset="0"/>
            </a:endParaRPr>
          </a:p>
        </p:txBody>
      </p:sp>
      <p:sp>
        <p:nvSpPr>
          <p:cNvPr id="14" name="CasellaDiTesto 13"/>
          <p:cNvSpPr txBox="1"/>
          <p:nvPr/>
        </p:nvSpPr>
        <p:spPr>
          <a:xfrm>
            <a:off x="6998677" y="1488831"/>
            <a:ext cx="1260231" cy="369332"/>
          </a:xfrm>
          <a:prstGeom prst="rect">
            <a:avLst/>
          </a:prstGeom>
          <a:noFill/>
        </p:spPr>
        <p:txBody>
          <a:bodyPr wrap="square" rtlCol="0">
            <a:spAutoFit/>
          </a:bodyPr>
          <a:lstStyle/>
          <a:p>
            <a:r>
              <a:rPr lang="it-IT" dirty="0" err="1">
                <a:latin typeface="Palatino Linotype" panose="02040502050505030304" pitchFamily="18" charset="0"/>
              </a:rPr>
              <a:t>Event</a:t>
            </a:r>
            <a:r>
              <a:rPr lang="it-IT" dirty="0">
                <a:latin typeface="Palatino Linotype" panose="02040502050505030304" pitchFamily="18" charset="0"/>
              </a:rPr>
              <a:t> log</a:t>
            </a:r>
            <a:endParaRPr lang="en-GB" dirty="0">
              <a:latin typeface="Palatino Linotype" panose="02040502050505030304" pitchFamily="18" charset="0"/>
            </a:endParaRPr>
          </a:p>
        </p:txBody>
      </p:sp>
      <p:sp>
        <p:nvSpPr>
          <p:cNvPr id="15" name="CasellaDiTesto 14"/>
          <p:cNvSpPr txBox="1"/>
          <p:nvPr/>
        </p:nvSpPr>
        <p:spPr>
          <a:xfrm>
            <a:off x="8991601" y="1501647"/>
            <a:ext cx="2086707" cy="369332"/>
          </a:xfrm>
          <a:prstGeom prst="rect">
            <a:avLst/>
          </a:prstGeom>
          <a:noFill/>
        </p:spPr>
        <p:txBody>
          <a:bodyPr wrap="square" rtlCol="0">
            <a:spAutoFit/>
          </a:bodyPr>
          <a:lstStyle/>
          <a:p>
            <a:r>
              <a:rPr lang="it-IT" dirty="0">
                <a:latin typeface="Palatino Linotype" panose="02040502050505030304" pitchFamily="18" charset="0"/>
              </a:rPr>
              <a:t>Self-management</a:t>
            </a:r>
            <a:endParaRPr lang="en-GB" dirty="0">
              <a:latin typeface="Palatino Linotype" panose="02040502050505030304" pitchFamily="18" charset="0"/>
            </a:endParaRPr>
          </a:p>
        </p:txBody>
      </p:sp>
      <p:sp>
        <p:nvSpPr>
          <p:cNvPr id="16" name="CasellaDiTesto 15"/>
          <p:cNvSpPr txBox="1"/>
          <p:nvPr/>
        </p:nvSpPr>
        <p:spPr>
          <a:xfrm>
            <a:off x="5701662" y="2801335"/>
            <a:ext cx="1922585" cy="369332"/>
          </a:xfrm>
          <a:prstGeom prst="rect">
            <a:avLst/>
          </a:prstGeom>
          <a:noFill/>
        </p:spPr>
        <p:txBody>
          <a:bodyPr wrap="square" rtlCol="0">
            <a:spAutoFit/>
          </a:bodyPr>
          <a:lstStyle/>
          <a:p>
            <a:r>
              <a:rPr lang="it-IT" dirty="0">
                <a:latin typeface="Palatino Linotype" panose="02040502050505030304" pitchFamily="18" charset="0"/>
              </a:rPr>
              <a:t>Data </a:t>
            </a:r>
            <a:r>
              <a:rPr lang="it-IT" dirty="0" err="1">
                <a:latin typeface="Palatino Linotype" panose="02040502050505030304" pitchFamily="18" charset="0"/>
              </a:rPr>
              <a:t>analyses</a:t>
            </a:r>
            <a:endParaRPr lang="en-GB" dirty="0">
              <a:latin typeface="Palatino Linotype" panose="02040502050505030304" pitchFamily="18" charset="0"/>
            </a:endParaRPr>
          </a:p>
        </p:txBody>
      </p:sp>
      <p:sp>
        <p:nvSpPr>
          <p:cNvPr id="17" name="CasellaDiTesto 16"/>
          <p:cNvSpPr txBox="1"/>
          <p:nvPr/>
        </p:nvSpPr>
        <p:spPr>
          <a:xfrm>
            <a:off x="8302649" y="2811852"/>
            <a:ext cx="3845171" cy="369332"/>
          </a:xfrm>
          <a:prstGeom prst="rect">
            <a:avLst/>
          </a:prstGeom>
          <a:noFill/>
        </p:spPr>
        <p:txBody>
          <a:bodyPr wrap="square" rtlCol="0">
            <a:spAutoFit/>
          </a:bodyPr>
          <a:lstStyle/>
          <a:p>
            <a:pPr algn="ctr"/>
            <a:r>
              <a:rPr lang="it-IT" dirty="0" err="1">
                <a:latin typeface="Palatino Linotype" panose="02040502050505030304" pitchFamily="18" charset="0"/>
              </a:rPr>
              <a:t>Modeling</a:t>
            </a:r>
            <a:r>
              <a:rPr lang="it-IT" dirty="0">
                <a:latin typeface="Palatino Linotype" panose="02040502050505030304" pitchFamily="18" charset="0"/>
              </a:rPr>
              <a:t> </a:t>
            </a:r>
          </a:p>
        </p:txBody>
      </p:sp>
      <p:sp>
        <p:nvSpPr>
          <p:cNvPr id="18" name="CasellaDiTesto 17"/>
          <p:cNvSpPr txBox="1"/>
          <p:nvPr/>
        </p:nvSpPr>
        <p:spPr>
          <a:xfrm>
            <a:off x="7527578" y="2808458"/>
            <a:ext cx="2819399" cy="369332"/>
          </a:xfrm>
          <a:prstGeom prst="rect">
            <a:avLst/>
          </a:prstGeom>
          <a:noFill/>
        </p:spPr>
        <p:txBody>
          <a:bodyPr wrap="square" rtlCol="0">
            <a:spAutoFit/>
          </a:bodyPr>
          <a:lstStyle/>
          <a:p>
            <a:r>
              <a:rPr lang="it-IT" dirty="0" err="1">
                <a:latin typeface="Palatino Linotype" panose="02040502050505030304" pitchFamily="18" charset="0"/>
              </a:rPr>
              <a:t>Signal</a:t>
            </a:r>
            <a:r>
              <a:rPr lang="it-IT" dirty="0">
                <a:latin typeface="Palatino Linotype" panose="02040502050505030304" pitchFamily="18" charset="0"/>
              </a:rPr>
              <a:t> processing</a:t>
            </a:r>
            <a:endParaRPr lang="en-GB" dirty="0">
              <a:latin typeface="Palatino Linotype" panose="02040502050505030304" pitchFamily="18" charset="0"/>
            </a:endParaRPr>
          </a:p>
        </p:txBody>
      </p:sp>
      <p:sp>
        <p:nvSpPr>
          <p:cNvPr id="19" name="CasellaDiTesto 18"/>
          <p:cNvSpPr txBox="1"/>
          <p:nvPr/>
        </p:nvSpPr>
        <p:spPr>
          <a:xfrm>
            <a:off x="2642052" y="4178031"/>
            <a:ext cx="2442348" cy="369332"/>
          </a:xfrm>
          <a:prstGeom prst="rect">
            <a:avLst/>
          </a:prstGeom>
          <a:noFill/>
        </p:spPr>
        <p:txBody>
          <a:bodyPr wrap="square" rtlCol="0">
            <a:spAutoFit/>
          </a:bodyPr>
          <a:lstStyle/>
          <a:p>
            <a:pPr algn="ctr"/>
            <a:r>
              <a:rPr lang="it-IT" dirty="0">
                <a:latin typeface="Palatino Linotype" panose="02040502050505030304" pitchFamily="18" charset="0"/>
              </a:rPr>
              <a:t>Gateway </a:t>
            </a:r>
            <a:r>
              <a:rPr lang="it-IT" dirty="0" err="1">
                <a:latin typeface="Palatino Linotype" panose="02040502050505030304" pitchFamily="18" charset="0"/>
              </a:rPr>
              <a:t>device</a:t>
            </a:r>
            <a:endParaRPr lang="en-GB" dirty="0">
              <a:latin typeface="Palatino Linotype" panose="02040502050505030304" pitchFamily="18" charset="0"/>
            </a:endParaRPr>
          </a:p>
        </p:txBody>
      </p:sp>
      <p:sp>
        <p:nvSpPr>
          <p:cNvPr id="20" name="CasellaDiTesto 19"/>
          <p:cNvSpPr txBox="1"/>
          <p:nvPr/>
        </p:nvSpPr>
        <p:spPr>
          <a:xfrm>
            <a:off x="5704075" y="4141499"/>
            <a:ext cx="1922585" cy="646331"/>
          </a:xfrm>
          <a:prstGeom prst="rect">
            <a:avLst/>
          </a:prstGeom>
          <a:noFill/>
        </p:spPr>
        <p:txBody>
          <a:bodyPr wrap="square" rtlCol="0">
            <a:spAutoFit/>
          </a:bodyPr>
          <a:lstStyle/>
          <a:p>
            <a:r>
              <a:rPr lang="it-IT" dirty="0" err="1">
                <a:latin typeface="Palatino Linotype" panose="02040502050505030304" pitchFamily="18" charset="0"/>
              </a:rPr>
              <a:t>WiFi</a:t>
            </a:r>
            <a:r>
              <a:rPr lang="it-IT" dirty="0">
                <a:latin typeface="Palatino Linotype" panose="02040502050505030304" pitchFamily="18" charset="0"/>
              </a:rPr>
              <a:t>, </a:t>
            </a:r>
          </a:p>
          <a:p>
            <a:r>
              <a:rPr lang="it-IT" dirty="0">
                <a:latin typeface="Palatino Linotype" panose="02040502050505030304" pitchFamily="18" charset="0"/>
              </a:rPr>
              <a:t>Router </a:t>
            </a:r>
            <a:endParaRPr lang="en-GB" dirty="0">
              <a:latin typeface="Palatino Linotype" panose="02040502050505030304" pitchFamily="18" charset="0"/>
            </a:endParaRPr>
          </a:p>
        </p:txBody>
      </p:sp>
      <p:sp>
        <p:nvSpPr>
          <p:cNvPr id="22" name="CasellaDiTesto 21"/>
          <p:cNvSpPr txBox="1"/>
          <p:nvPr/>
        </p:nvSpPr>
        <p:spPr>
          <a:xfrm>
            <a:off x="9174823" y="4234017"/>
            <a:ext cx="1922585" cy="369332"/>
          </a:xfrm>
          <a:prstGeom prst="rect">
            <a:avLst/>
          </a:prstGeom>
          <a:noFill/>
        </p:spPr>
        <p:txBody>
          <a:bodyPr wrap="square" rtlCol="0">
            <a:spAutoFit/>
          </a:bodyPr>
          <a:lstStyle/>
          <a:p>
            <a:r>
              <a:rPr lang="it-IT" dirty="0">
                <a:latin typeface="Palatino Linotype" panose="02040502050505030304" pitchFamily="18" charset="0"/>
              </a:rPr>
              <a:t>Internet</a:t>
            </a:r>
            <a:endParaRPr lang="en-GB" dirty="0">
              <a:latin typeface="Palatino Linotype" panose="02040502050505030304" pitchFamily="18" charset="0"/>
            </a:endParaRPr>
          </a:p>
        </p:txBody>
      </p:sp>
      <p:sp>
        <p:nvSpPr>
          <p:cNvPr id="23" name="CasellaDiTesto 22"/>
          <p:cNvSpPr txBox="1"/>
          <p:nvPr/>
        </p:nvSpPr>
        <p:spPr>
          <a:xfrm>
            <a:off x="6187264" y="5525689"/>
            <a:ext cx="1541585" cy="369332"/>
          </a:xfrm>
          <a:prstGeom prst="rect">
            <a:avLst/>
          </a:prstGeom>
          <a:noFill/>
        </p:spPr>
        <p:txBody>
          <a:bodyPr wrap="square" rtlCol="0">
            <a:spAutoFit/>
          </a:bodyPr>
          <a:lstStyle/>
          <a:p>
            <a:r>
              <a:rPr lang="it-IT" dirty="0" err="1">
                <a:latin typeface="Palatino Linotype" panose="02040502050505030304" pitchFamily="18" charset="0"/>
              </a:rPr>
              <a:t>Sensors</a:t>
            </a:r>
            <a:endParaRPr lang="en-GB" sz="2400" dirty="0">
              <a:latin typeface="Palatino Linotype" panose="02040502050505030304" pitchFamily="18" charset="0"/>
            </a:endParaRPr>
          </a:p>
        </p:txBody>
      </p:sp>
      <p:sp>
        <p:nvSpPr>
          <p:cNvPr id="24" name="CasellaDiTesto 23"/>
          <p:cNvSpPr txBox="1"/>
          <p:nvPr/>
        </p:nvSpPr>
        <p:spPr>
          <a:xfrm>
            <a:off x="3114146" y="5660879"/>
            <a:ext cx="2086711" cy="307777"/>
          </a:xfrm>
          <a:prstGeom prst="rect">
            <a:avLst/>
          </a:prstGeom>
          <a:noFill/>
        </p:spPr>
        <p:txBody>
          <a:bodyPr wrap="square" rtlCol="0">
            <a:spAutoFit/>
          </a:bodyPr>
          <a:lstStyle/>
          <a:p>
            <a:r>
              <a:rPr lang="it-IT" sz="1400" dirty="0">
                <a:latin typeface="Palatino Linotype" panose="02040502050505030304" pitchFamily="18" charset="0"/>
              </a:rPr>
              <a:t>Activity </a:t>
            </a:r>
            <a:r>
              <a:rPr lang="it-IT" sz="1400" dirty="0" err="1">
                <a:latin typeface="Palatino Linotype" panose="02040502050505030304" pitchFamily="18" charset="0"/>
              </a:rPr>
              <a:t>tracker</a:t>
            </a:r>
            <a:endParaRPr lang="en-GB" sz="1400" dirty="0">
              <a:latin typeface="Palatino Linotype" panose="02040502050505030304" pitchFamily="18" charset="0"/>
            </a:endParaRPr>
          </a:p>
        </p:txBody>
      </p:sp>
      <p:sp>
        <p:nvSpPr>
          <p:cNvPr id="25" name="CasellaDiTesto 24"/>
          <p:cNvSpPr txBox="1"/>
          <p:nvPr/>
        </p:nvSpPr>
        <p:spPr>
          <a:xfrm>
            <a:off x="5068973" y="6332950"/>
            <a:ext cx="2086711" cy="307777"/>
          </a:xfrm>
          <a:prstGeom prst="rect">
            <a:avLst/>
          </a:prstGeom>
          <a:noFill/>
        </p:spPr>
        <p:txBody>
          <a:bodyPr wrap="square" rtlCol="0">
            <a:spAutoFit/>
          </a:bodyPr>
          <a:lstStyle/>
          <a:p>
            <a:r>
              <a:rPr lang="it-IT" sz="1400" dirty="0">
                <a:latin typeface="Palatino Linotype" panose="02040502050505030304" pitchFamily="18" charset="0"/>
              </a:rPr>
              <a:t>Blood pressure </a:t>
            </a:r>
            <a:r>
              <a:rPr lang="it-IT" sz="1400" dirty="0" err="1">
                <a:latin typeface="Palatino Linotype" panose="02040502050505030304" pitchFamily="18" charset="0"/>
              </a:rPr>
              <a:t>sensor</a:t>
            </a:r>
            <a:endParaRPr lang="en-GB" sz="1400" dirty="0">
              <a:latin typeface="Palatino Linotype" panose="02040502050505030304" pitchFamily="18" charset="0"/>
            </a:endParaRPr>
          </a:p>
        </p:txBody>
      </p:sp>
      <p:sp>
        <p:nvSpPr>
          <p:cNvPr id="26" name="CasellaDiTesto 25"/>
          <p:cNvSpPr txBox="1"/>
          <p:nvPr/>
        </p:nvSpPr>
        <p:spPr>
          <a:xfrm>
            <a:off x="7728849" y="5701229"/>
            <a:ext cx="2086711" cy="307777"/>
          </a:xfrm>
          <a:prstGeom prst="rect">
            <a:avLst/>
          </a:prstGeom>
          <a:noFill/>
        </p:spPr>
        <p:txBody>
          <a:bodyPr wrap="square" rtlCol="0">
            <a:spAutoFit/>
          </a:bodyPr>
          <a:lstStyle/>
          <a:p>
            <a:r>
              <a:rPr lang="it-IT" sz="1400" dirty="0">
                <a:latin typeface="Palatino Linotype" panose="02040502050505030304" pitchFamily="18" charset="0"/>
              </a:rPr>
              <a:t>ECG </a:t>
            </a:r>
            <a:r>
              <a:rPr lang="it-IT" sz="1400" dirty="0" err="1">
                <a:latin typeface="Palatino Linotype" panose="02040502050505030304" pitchFamily="18" charset="0"/>
              </a:rPr>
              <a:t>sensor</a:t>
            </a:r>
            <a:endParaRPr lang="en-GB" sz="1400" dirty="0">
              <a:latin typeface="Palatino Linotype" panose="02040502050505030304" pitchFamily="18" charset="0"/>
            </a:endParaRPr>
          </a:p>
        </p:txBody>
      </p:sp>
      <p:sp>
        <p:nvSpPr>
          <p:cNvPr id="27" name="CasellaDiTesto 26"/>
          <p:cNvSpPr txBox="1"/>
          <p:nvPr/>
        </p:nvSpPr>
        <p:spPr>
          <a:xfrm>
            <a:off x="9709775" y="6332949"/>
            <a:ext cx="2086711" cy="307777"/>
          </a:xfrm>
          <a:prstGeom prst="rect">
            <a:avLst/>
          </a:prstGeom>
          <a:noFill/>
        </p:spPr>
        <p:txBody>
          <a:bodyPr wrap="square" rtlCol="0">
            <a:spAutoFit/>
          </a:bodyPr>
          <a:lstStyle/>
          <a:p>
            <a:r>
              <a:rPr lang="it-IT" sz="1400" dirty="0" err="1">
                <a:latin typeface="Palatino Linotype" panose="02040502050505030304" pitchFamily="18" charset="0"/>
              </a:rPr>
              <a:t>Glucose</a:t>
            </a:r>
            <a:r>
              <a:rPr lang="it-IT" sz="1400" dirty="0">
                <a:latin typeface="Palatino Linotype" panose="02040502050505030304" pitchFamily="18" charset="0"/>
              </a:rPr>
              <a:t> </a:t>
            </a:r>
            <a:r>
              <a:rPr lang="it-IT" sz="1400" dirty="0" err="1">
                <a:latin typeface="Palatino Linotype" panose="02040502050505030304" pitchFamily="18" charset="0"/>
              </a:rPr>
              <a:t>sensor</a:t>
            </a:r>
            <a:endParaRPr lang="en-GB" sz="1400" dirty="0">
              <a:latin typeface="Palatino Linotype" panose="02040502050505030304" pitchFamily="18" charset="0"/>
            </a:endParaRPr>
          </a:p>
        </p:txBody>
      </p:sp>
      <p:sp>
        <p:nvSpPr>
          <p:cNvPr id="29" name="Nuvola 28"/>
          <p:cNvSpPr/>
          <p:nvPr/>
        </p:nvSpPr>
        <p:spPr>
          <a:xfrm>
            <a:off x="9087036" y="4595118"/>
            <a:ext cx="1148861" cy="468923"/>
          </a:xfrm>
          <a:prstGeom prst="cloud">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GB"/>
          </a:p>
        </p:txBody>
      </p:sp>
      <p:sp>
        <p:nvSpPr>
          <p:cNvPr id="30" name="Freccia bidirezionale orizzontale 29"/>
          <p:cNvSpPr/>
          <p:nvPr/>
        </p:nvSpPr>
        <p:spPr>
          <a:xfrm>
            <a:off x="4317616" y="4744982"/>
            <a:ext cx="1226738" cy="169194"/>
          </a:xfrm>
          <a:prstGeom prst="lef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pic>
        <p:nvPicPr>
          <p:cNvPr id="32" name="Immagine 31"/>
          <p:cNvPicPr>
            <a:picLocks noChangeAspect="1"/>
          </p:cNvPicPr>
          <p:nvPr/>
        </p:nvPicPr>
        <p:blipFill rotWithShape="1">
          <a:blip r:embed="rId2" cstate="print">
            <a:extLst>
              <a:ext uri="{28A0092B-C50C-407E-A947-70E740481C1C}">
                <a14:useLocalDpi xmlns:a14="http://schemas.microsoft.com/office/drawing/2010/main" val="0"/>
              </a:ext>
            </a:extLst>
          </a:blip>
          <a:srcRect t="13660" b="12302"/>
          <a:stretch/>
        </p:blipFill>
        <p:spPr>
          <a:xfrm>
            <a:off x="6568116" y="4163857"/>
            <a:ext cx="790166" cy="585025"/>
          </a:xfrm>
          <a:prstGeom prst="rect">
            <a:avLst/>
          </a:prstGeom>
        </p:spPr>
      </p:pic>
      <p:sp>
        <p:nvSpPr>
          <p:cNvPr id="34" name="CasellaDiTesto 33"/>
          <p:cNvSpPr txBox="1"/>
          <p:nvPr/>
        </p:nvSpPr>
        <p:spPr>
          <a:xfrm>
            <a:off x="5832653" y="4855596"/>
            <a:ext cx="751125" cy="369332"/>
          </a:xfrm>
          <a:prstGeom prst="rect">
            <a:avLst/>
          </a:prstGeom>
          <a:noFill/>
        </p:spPr>
        <p:txBody>
          <a:bodyPr wrap="square" rtlCol="0">
            <a:spAutoFit/>
          </a:bodyPr>
          <a:lstStyle/>
          <a:p>
            <a:r>
              <a:rPr lang="it-IT" dirty="0">
                <a:latin typeface="Palatino Linotype" panose="02040502050505030304" pitchFamily="18" charset="0"/>
              </a:rPr>
              <a:t>GSM</a:t>
            </a:r>
            <a:endParaRPr lang="en-GB" dirty="0">
              <a:latin typeface="Palatino Linotype" panose="02040502050505030304" pitchFamily="18" charset="0"/>
            </a:endParaRPr>
          </a:p>
        </p:txBody>
      </p:sp>
      <p:pic>
        <p:nvPicPr>
          <p:cNvPr id="35" name="Immagine 34"/>
          <p:cNvPicPr>
            <a:picLocks noChangeAspect="1"/>
          </p:cNvPicPr>
          <p:nvPr/>
        </p:nvPicPr>
        <p:blipFill rotWithShape="1">
          <a:blip r:embed="rId3" cstate="print">
            <a:extLst>
              <a:ext uri="{28A0092B-C50C-407E-A947-70E740481C1C}">
                <a14:useLocalDpi xmlns:a14="http://schemas.microsoft.com/office/drawing/2010/main" val="0"/>
              </a:ext>
            </a:extLst>
          </a:blip>
          <a:srcRect t="2223" b="9488"/>
          <a:stretch/>
        </p:blipFill>
        <p:spPr>
          <a:xfrm>
            <a:off x="6721426" y="4783171"/>
            <a:ext cx="510962" cy="487222"/>
          </a:xfrm>
          <a:prstGeom prst="rect">
            <a:avLst/>
          </a:prstGeom>
        </p:spPr>
      </p:pic>
      <p:pic>
        <p:nvPicPr>
          <p:cNvPr id="36" name="Immagine 3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470888" y="4505560"/>
            <a:ext cx="791025" cy="791025"/>
          </a:xfrm>
          <a:prstGeom prst="rect">
            <a:avLst/>
          </a:prstGeom>
        </p:spPr>
      </p:pic>
      <p:pic>
        <p:nvPicPr>
          <p:cNvPr id="37" name="Immagine 3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266846" y="1788867"/>
            <a:ext cx="654524" cy="654524"/>
          </a:xfrm>
          <a:prstGeom prst="rect">
            <a:avLst/>
          </a:prstGeom>
        </p:spPr>
      </p:pic>
      <p:pic>
        <p:nvPicPr>
          <p:cNvPr id="38" name="Immagine 37"/>
          <p:cNvPicPr>
            <a:picLocks noChangeAspect="1"/>
          </p:cNvPicPr>
          <p:nvPr/>
        </p:nvPicPr>
        <p:blipFill rotWithShape="1">
          <a:blip r:embed="rId6" cstate="print">
            <a:biLevel thresh="75000"/>
            <a:extLst>
              <a:ext uri="{28A0092B-C50C-407E-A947-70E740481C1C}">
                <a14:useLocalDpi xmlns:a14="http://schemas.microsoft.com/office/drawing/2010/main" val="0"/>
              </a:ext>
            </a:extLst>
          </a:blip>
          <a:srcRect t="15649" b="14795"/>
          <a:stretch/>
        </p:blipFill>
        <p:spPr>
          <a:xfrm>
            <a:off x="3308809" y="5959420"/>
            <a:ext cx="966237" cy="672070"/>
          </a:xfrm>
          <a:prstGeom prst="rect">
            <a:avLst/>
          </a:prstGeom>
        </p:spPr>
      </p:pic>
      <p:pic>
        <p:nvPicPr>
          <p:cNvPr id="39" name="Immagine 38"/>
          <p:cNvPicPr>
            <a:picLocks noChangeAspect="1"/>
          </p:cNvPicPr>
          <p:nvPr/>
        </p:nvPicPr>
        <p:blipFill rotWithShape="1">
          <a:blip r:embed="rId7" cstate="print">
            <a:extLst>
              <a:ext uri="{28A0092B-C50C-407E-A947-70E740481C1C}">
                <a14:useLocalDpi xmlns:a14="http://schemas.microsoft.com/office/drawing/2010/main" val="0"/>
              </a:ext>
            </a:extLst>
          </a:blip>
          <a:srcRect t="13351" b="10889"/>
          <a:stretch/>
        </p:blipFill>
        <p:spPr>
          <a:xfrm>
            <a:off x="5261453" y="5725827"/>
            <a:ext cx="815078" cy="617508"/>
          </a:xfrm>
          <a:prstGeom prst="rect">
            <a:avLst/>
          </a:prstGeom>
        </p:spPr>
      </p:pic>
      <p:pic>
        <p:nvPicPr>
          <p:cNvPr id="40" name="Immagine 39"/>
          <p:cNvPicPr>
            <a:picLocks noChangeAspect="1"/>
          </p:cNvPicPr>
          <p:nvPr/>
        </p:nvPicPr>
        <p:blipFill rotWithShape="1">
          <a:blip r:embed="rId8" cstate="print">
            <a:biLevel thresh="75000"/>
            <a:extLst>
              <a:ext uri="{28A0092B-C50C-407E-A947-70E740481C1C}">
                <a14:useLocalDpi xmlns:a14="http://schemas.microsoft.com/office/drawing/2010/main" val="0"/>
              </a:ext>
            </a:extLst>
          </a:blip>
          <a:srcRect l="20118" t="11966" r="19396" b="26154"/>
          <a:stretch/>
        </p:blipFill>
        <p:spPr>
          <a:xfrm>
            <a:off x="7973057" y="5969126"/>
            <a:ext cx="577215" cy="623737"/>
          </a:xfrm>
          <a:prstGeom prst="rect">
            <a:avLst/>
          </a:prstGeom>
        </p:spPr>
      </p:pic>
      <p:pic>
        <p:nvPicPr>
          <p:cNvPr id="41" name="Immagine 40"/>
          <p:cNvPicPr>
            <a:picLocks noChangeAspect="1"/>
          </p:cNvPicPr>
          <p:nvPr/>
        </p:nvPicPr>
        <p:blipFill rotWithShape="1">
          <a:blip r:embed="rId9" cstate="print">
            <a:biLevel thresh="50000"/>
            <a:extLst>
              <a:ext uri="{28A0092B-C50C-407E-A947-70E740481C1C}">
                <a14:useLocalDpi xmlns:a14="http://schemas.microsoft.com/office/drawing/2010/main" val="0"/>
              </a:ext>
            </a:extLst>
          </a:blip>
          <a:srcRect l="11349" r="13195"/>
          <a:stretch/>
        </p:blipFill>
        <p:spPr>
          <a:xfrm>
            <a:off x="9853211" y="5725826"/>
            <a:ext cx="1175410" cy="594235"/>
          </a:xfrm>
          <a:prstGeom prst="rect">
            <a:avLst/>
          </a:prstGeom>
        </p:spPr>
      </p:pic>
      <p:pic>
        <p:nvPicPr>
          <p:cNvPr id="42" name="Immagine 41"/>
          <p:cNvPicPr>
            <a:picLocks noChangeAspect="1"/>
          </p:cNvPicPr>
          <p:nvPr/>
        </p:nvPicPr>
        <p:blipFill rotWithShape="1">
          <a:blip r:embed="rId10" cstate="print">
            <a:extLst>
              <a:ext uri="{28A0092B-C50C-407E-A947-70E740481C1C}">
                <a14:useLocalDpi xmlns:a14="http://schemas.microsoft.com/office/drawing/2010/main" val="0"/>
              </a:ext>
            </a:extLst>
          </a:blip>
          <a:srcRect t="14470"/>
          <a:stretch/>
        </p:blipFill>
        <p:spPr>
          <a:xfrm>
            <a:off x="6165335" y="3177790"/>
            <a:ext cx="738082" cy="631281"/>
          </a:xfrm>
          <a:prstGeom prst="rect">
            <a:avLst/>
          </a:prstGeom>
        </p:spPr>
      </p:pic>
      <p:pic>
        <p:nvPicPr>
          <p:cNvPr id="43" name="Immagine 42"/>
          <p:cNvPicPr>
            <a:picLocks noChangeAspect="1"/>
          </p:cNvPicPr>
          <p:nvPr/>
        </p:nvPicPr>
        <p:blipFill>
          <a:blip r:embed="rId11" cstate="print">
            <a:biLevel thresh="75000"/>
            <a:extLst>
              <a:ext uri="{28A0092B-C50C-407E-A947-70E740481C1C}">
                <a14:useLocalDpi xmlns:a14="http://schemas.microsoft.com/office/drawing/2010/main" val="0"/>
              </a:ext>
            </a:extLst>
          </a:blip>
          <a:stretch>
            <a:fillRect/>
          </a:stretch>
        </p:blipFill>
        <p:spPr>
          <a:xfrm>
            <a:off x="7883204" y="3153651"/>
            <a:ext cx="1082830" cy="693804"/>
          </a:xfrm>
          <a:prstGeom prst="rect">
            <a:avLst/>
          </a:prstGeom>
        </p:spPr>
      </p:pic>
      <p:pic>
        <p:nvPicPr>
          <p:cNvPr id="44" name="Immagine 43"/>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727043" y="3240823"/>
            <a:ext cx="1190766" cy="567904"/>
          </a:xfrm>
          <a:prstGeom prst="rect">
            <a:avLst/>
          </a:prstGeom>
        </p:spPr>
      </p:pic>
      <p:pic>
        <p:nvPicPr>
          <p:cNvPr id="45" name="Picture 2"/>
          <p:cNvPicPr>
            <a:picLocks noChangeAspect="1" noChangeArrowheads="1"/>
          </p:cNvPicPr>
          <p:nvPr/>
        </p:nvPicPr>
        <p:blipFill>
          <a:blip r:embed="rId13" cstate="print">
            <a:biLevel thresh="75000"/>
          </a:blip>
          <a:srcRect l="5016" t="4758" r="50097" b="4943"/>
          <a:stretch>
            <a:fillRect/>
          </a:stretch>
        </p:blipFill>
        <p:spPr bwMode="auto">
          <a:xfrm>
            <a:off x="5510026" y="1846052"/>
            <a:ext cx="638548" cy="657936"/>
          </a:xfrm>
          <a:prstGeom prst="rect">
            <a:avLst/>
          </a:prstGeom>
          <a:noFill/>
          <a:ln w="9525">
            <a:noFill/>
            <a:miter lim="800000"/>
            <a:headEnd/>
            <a:tailEnd/>
          </a:ln>
          <a:effectLst/>
        </p:spPr>
      </p:pic>
      <p:pic>
        <p:nvPicPr>
          <p:cNvPr id="46" name="Immagine 45"/>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4757846" y="1812020"/>
            <a:ext cx="725623" cy="725623"/>
          </a:xfrm>
          <a:prstGeom prst="rect">
            <a:avLst/>
          </a:prstGeom>
        </p:spPr>
      </p:pic>
      <p:pic>
        <p:nvPicPr>
          <p:cNvPr id="47" name="Immagine 46"/>
          <p:cNvPicPr>
            <a:picLocks noChangeAspect="1"/>
          </p:cNvPicPr>
          <p:nvPr/>
        </p:nvPicPr>
        <p:blipFill rotWithShape="1">
          <a:blip r:embed="rId15" cstate="print">
            <a:extLst>
              <a:ext uri="{28A0092B-C50C-407E-A947-70E740481C1C}">
                <a14:useLocalDpi xmlns:a14="http://schemas.microsoft.com/office/drawing/2010/main" val="0"/>
              </a:ext>
            </a:extLst>
          </a:blip>
          <a:srcRect l="28374" t="6540" r="27640"/>
          <a:stretch/>
        </p:blipFill>
        <p:spPr>
          <a:xfrm>
            <a:off x="9655162" y="1833686"/>
            <a:ext cx="423584" cy="722471"/>
          </a:xfrm>
          <a:prstGeom prst="rect">
            <a:avLst/>
          </a:prstGeom>
        </p:spPr>
      </p:pic>
      <p:pic>
        <p:nvPicPr>
          <p:cNvPr id="48" name="Immagine 47"/>
          <p:cNvPicPr>
            <a:picLocks noChangeAspect="1"/>
          </p:cNvPicPr>
          <p:nvPr/>
        </p:nvPicPr>
        <p:blipFill rotWithShape="1">
          <a:blip r:embed="rId16" cstate="print">
            <a:duotone>
              <a:schemeClr val="accent3">
                <a:shade val="45000"/>
                <a:satMod val="135000"/>
              </a:schemeClr>
              <a:prstClr val="white"/>
            </a:duotone>
            <a:extLst>
              <a:ext uri="{28A0092B-C50C-407E-A947-70E740481C1C}">
                <a14:useLocalDpi xmlns:a14="http://schemas.microsoft.com/office/drawing/2010/main" val="0"/>
              </a:ext>
            </a:extLst>
          </a:blip>
          <a:srcRect l="18566" t="16998" r="18567" b="18788"/>
          <a:stretch/>
        </p:blipFill>
        <p:spPr>
          <a:xfrm>
            <a:off x="9727043" y="2044594"/>
            <a:ext cx="291353" cy="198495"/>
          </a:xfrm>
          <a:prstGeom prst="rect">
            <a:avLst/>
          </a:prstGeom>
        </p:spPr>
      </p:pic>
      <p:sp>
        <p:nvSpPr>
          <p:cNvPr id="51" name="Freccia bidirezionale orizzontale 50"/>
          <p:cNvSpPr/>
          <p:nvPr/>
        </p:nvSpPr>
        <p:spPr>
          <a:xfrm>
            <a:off x="7652240" y="4731501"/>
            <a:ext cx="1226738" cy="169194"/>
          </a:xfrm>
          <a:prstGeom prst="lef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pic>
        <p:nvPicPr>
          <p:cNvPr id="53" name="Immagine 52"/>
          <p:cNvPicPr>
            <a:picLocks noChangeAspect="1"/>
          </p:cNvPicPr>
          <p:nvPr/>
        </p:nvPicPr>
        <p:blipFill rotWithShape="1">
          <a:blip r:embed="rId17" cstate="print">
            <a:biLevel thresh="75000"/>
            <a:extLst>
              <a:ext uri="{28A0092B-C50C-407E-A947-70E740481C1C}">
                <a14:useLocalDpi xmlns:a14="http://schemas.microsoft.com/office/drawing/2010/main" val="0"/>
              </a:ext>
            </a:extLst>
          </a:blip>
          <a:srcRect l="32956" r="37156" b="37692"/>
          <a:stretch/>
        </p:blipFill>
        <p:spPr>
          <a:xfrm>
            <a:off x="7301040" y="1809632"/>
            <a:ext cx="464960" cy="700322"/>
          </a:xfrm>
          <a:prstGeom prst="rect">
            <a:avLst/>
          </a:prstGeom>
        </p:spPr>
      </p:pic>
      <p:sp>
        <p:nvSpPr>
          <p:cNvPr id="49" name="CasellaDiTesto 48"/>
          <p:cNvSpPr txBox="1"/>
          <p:nvPr/>
        </p:nvSpPr>
        <p:spPr>
          <a:xfrm>
            <a:off x="3692770" y="2801335"/>
            <a:ext cx="1922585" cy="369332"/>
          </a:xfrm>
          <a:prstGeom prst="rect">
            <a:avLst/>
          </a:prstGeom>
          <a:noFill/>
        </p:spPr>
        <p:txBody>
          <a:bodyPr wrap="square" rtlCol="0">
            <a:spAutoFit/>
          </a:bodyPr>
          <a:lstStyle/>
          <a:p>
            <a:r>
              <a:rPr lang="it-IT" dirty="0">
                <a:latin typeface="Palatino Linotype" panose="02040502050505030304" pitchFamily="18" charset="0"/>
              </a:rPr>
              <a:t>Database</a:t>
            </a:r>
            <a:endParaRPr lang="en-GB" dirty="0">
              <a:latin typeface="Palatino Linotype" panose="02040502050505030304" pitchFamily="18" charset="0"/>
            </a:endParaRPr>
          </a:p>
        </p:txBody>
      </p:sp>
      <p:pic>
        <p:nvPicPr>
          <p:cNvPr id="3" name="Immagine 2"/>
          <p:cNvPicPr>
            <a:picLocks noChangeAspect="1"/>
          </p:cNvPicPr>
          <p:nvPr/>
        </p:nvPicPr>
        <p:blipFill rotWithShape="1">
          <a:blip r:embed="rId18" cstate="print">
            <a:biLevel thresh="75000"/>
            <a:extLst>
              <a:ext uri="{28A0092B-C50C-407E-A947-70E740481C1C}">
                <a14:useLocalDpi xmlns:a14="http://schemas.microsoft.com/office/drawing/2010/main" val="0"/>
              </a:ext>
            </a:extLst>
          </a:blip>
          <a:srcRect t="10794" b="16165"/>
          <a:stretch/>
        </p:blipFill>
        <p:spPr>
          <a:xfrm>
            <a:off x="3733874" y="3112824"/>
            <a:ext cx="1017056" cy="784655"/>
          </a:xfrm>
          <a:prstGeom prst="rect">
            <a:avLst/>
          </a:prstGeom>
        </p:spPr>
      </p:pic>
      <p:sp>
        <p:nvSpPr>
          <p:cNvPr id="21" name="Segnaposto numero diapositiva 20"/>
          <p:cNvSpPr>
            <a:spLocks noGrp="1"/>
          </p:cNvSpPr>
          <p:nvPr>
            <p:ph type="sldNum" sz="quarter" idx="12"/>
          </p:nvPr>
        </p:nvSpPr>
        <p:spPr/>
        <p:txBody>
          <a:bodyPr/>
          <a:lstStyle/>
          <a:p>
            <a:fld id="{31DE2C5B-556E-47B8-A792-024C2FCA4ACC}" type="slidenum">
              <a:rPr lang="en-GB" smtClean="0"/>
              <a:t>12</a:t>
            </a:fld>
            <a:endParaRPr lang="en-GB"/>
          </a:p>
        </p:txBody>
      </p:sp>
    </p:spTree>
    <p:extLst>
      <p:ext uri="{BB962C8B-B14F-4D97-AF65-F5344CB8AC3E}">
        <p14:creationId xmlns:p14="http://schemas.microsoft.com/office/powerpoint/2010/main" val="19838067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dirty="0"/>
              <a:t>1. Sensing layer</a:t>
            </a:r>
          </a:p>
        </p:txBody>
      </p:sp>
      <p:sp>
        <p:nvSpPr>
          <p:cNvPr id="14" name="Segnaposto contenuto 13"/>
          <p:cNvSpPr>
            <a:spLocks noGrp="1"/>
          </p:cNvSpPr>
          <p:nvPr>
            <p:ph idx="1"/>
          </p:nvPr>
        </p:nvSpPr>
        <p:spPr>
          <a:xfrm>
            <a:off x="428172" y="1361167"/>
            <a:ext cx="8445664" cy="2639333"/>
          </a:xfrm>
        </p:spPr>
        <p:txBody>
          <a:bodyPr/>
          <a:lstStyle/>
          <a:p>
            <a:r>
              <a:rPr lang="en-US" dirty="0"/>
              <a:t>This layer includes sensors, which are responsible for: </a:t>
            </a:r>
          </a:p>
          <a:p>
            <a:pPr lvl="1"/>
            <a:r>
              <a:rPr lang="en-US" sz="2200" b="1" dirty="0"/>
              <a:t>Collecting the data </a:t>
            </a:r>
            <a:r>
              <a:rPr lang="en-US" sz="2200" dirty="0"/>
              <a:t>either directly from the body through contact sensors or from peripheral sensors providing indirect information of body and </a:t>
            </a:r>
            <a:r>
              <a:rPr lang="en-US" sz="2200" dirty="0" err="1"/>
              <a:t>behaviours</a:t>
            </a:r>
            <a:r>
              <a:rPr lang="en-US" sz="2200" dirty="0"/>
              <a:t> </a:t>
            </a:r>
          </a:p>
          <a:p>
            <a:pPr lvl="1"/>
            <a:r>
              <a:rPr lang="en-US" sz="2200" b="1" dirty="0"/>
              <a:t>Preparing the data </a:t>
            </a:r>
            <a:r>
              <a:rPr lang="en-US" sz="2200" dirty="0"/>
              <a:t>for on-board analysis, closed-loop feedback or remote transmission for more comprehensive analysis and storing </a:t>
            </a:r>
          </a:p>
          <a:p>
            <a:pPr marL="457200" lvl="1" indent="0">
              <a:buNone/>
            </a:pPr>
            <a:endParaRPr lang="en-US" dirty="0"/>
          </a:p>
          <a:p>
            <a:pPr lvl="1"/>
            <a:endParaRPr lang="en-US" dirty="0"/>
          </a:p>
          <a:p>
            <a:pPr lvl="1"/>
            <a:endParaRPr lang="en-US" dirty="0"/>
          </a:p>
        </p:txBody>
      </p:sp>
      <p:sp>
        <p:nvSpPr>
          <p:cNvPr id="15" name="CasellaDiTesto 14"/>
          <p:cNvSpPr txBox="1"/>
          <p:nvPr/>
        </p:nvSpPr>
        <p:spPr>
          <a:xfrm>
            <a:off x="9320395" y="1671241"/>
            <a:ext cx="2086711" cy="307777"/>
          </a:xfrm>
          <a:prstGeom prst="rect">
            <a:avLst/>
          </a:prstGeom>
          <a:noFill/>
        </p:spPr>
        <p:txBody>
          <a:bodyPr wrap="square" rtlCol="0">
            <a:spAutoFit/>
          </a:bodyPr>
          <a:lstStyle/>
          <a:p>
            <a:r>
              <a:rPr lang="en-US" sz="1400" dirty="0">
                <a:latin typeface="Palatino Linotype" panose="02040502050505030304" pitchFamily="18" charset="0"/>
              </a:rPr>
              <a:t>ECG sensor</a:t>
            </a:r>
          </a:p>
        </p:txBody>
      </p:sp>
      <p:sp>
        <p:nvSpPr>
          <p:cNvPr id="16" name="CasellaDiTesto 15"/>
          <p:cNvSpPr txBox="1"/>
          <p:nvPr/>
        </p:nvSpPr>
        <p:spPr>
          <a:xfrm>
            <a:off x="10607958" y="1688586"/>
            <a:ext cx="2086711" cy="307777"/>
          </a:xfrm>
          <a:prstGeom prst="rect">
            <a:avLst/>
          </a:prstGeom>
          <a:noFill/>
        </p:spPr>
        <p:txBody>
          <a:bodyPr wrap="square" rtlCol="0">
            <a:spAutoFit/>
          </a:bodyPr>
          <a:lstStyle/>
          <a:p>
            <a:r>
              <a:rPr lang="it-IT" sz="1400" dirty="0" err="1">
                <a:latin typeface="Palatino Linotype" panose="02040502050505030304" pitchFamily="18" charset="0"/>
              </a:rPr>
              <a:t>Glucose</a:t>
            </a:r>
            <a:r>
              <a:rPr lang="it-IT" sz="1400" dirty="0">
                <a:latin typeface="Palatino Linotype" panose="02040502050505030304" pitchFamily="18" charset="0"/>
              </a:rPr>
              <a:t> </a:t>
            </a:r>
            <a:r>
              <a:rPr lang="it-IT" sz="1400" dirty="0" err="1">
                <a:latin typeface="Palatino Linotype" panose="02040502050505030304" pitchFamily="18" charset="0"/>
              </a:rPr>
              <a:t>sensor</a:t>
            </a:r>
            <a:endParaRPr lang="en-GB" sz="1400" dirty="0">
              <a:latin typeface="Palatino Linotype" panose="02040502050505030304" pitchFamily="18" charset="0"/>
            </a:endParaRPr>
          </a:p>
        </p:txBody>
      </p:sp>
      <p:pic>
        <p:nvPicPr>
          <p:cNvPr id="17" name="Immagine 16"/>
          <p:cNvPicPr>
            <a:picLocks noChangeAspect="1"/>
          </p:cNvPicPr>
          <p:nvPr/>
        </p:nvPicPr>
        <p:blipFill rotWithShape="1">
          <a:blip r:embed="rId2" cstate="print">
            <a:biLevel thresh="75000"/>
            <a:extLst>
              <a:ext uri="{28A0092B-C50C-407E-A947-70E740481C1C}">
                <a14:useLocalDpi xmlns:a14="http://schemas.microsoft.com/office/drawing/2010/main" val="0"/>
              </a:ext>
            </a:extLst>
          </a:blip>
          <a:srcRect l="20118" t="11966" r="19396" b="26154"/>
          <a:stretch/>
        </p:blipFill>
        <p:spPr>
          <a:xfrm>
            <a:off x="9564603" y="1939138"/>
            <a:ext cx="577215" cy="623737"/>
          </a:xfrm>
          <a:prstGeom prst="rect">
            <a:avLst/>
          </a:prstGeom>
        </p:spPr>
      </p:pic>
      <p:pic>
        <p:nvPicPr>
          <p:cNvPr id="18" name="Immagine 17"/>
          <p:cNvPicPr>
            <a:picLocks noChangeAspect="1"/>
          </p:cNvPicPr>
          <p:nvPr/>
        </p:nvPicPr>
        <p:blipFill rotWithShape="1">
          <a:blip r:embed="rId3" cstate="print">
            <a:biLevel thresh="50000"/>
            <a:extLst>
              <a:ext uri="{28A0092B-C50C-407E-A947-70E740481C1C}">
                <a14:useLocalDpi xmlns:a14="http://schemas.microsoft.com/office/drawing/2010/main" val="0"/>
              </a:ext>
            </a:extLst>
          </a:blip>
          <a:srcRect l="11349" r="13195"/>
          <a:stretch/>
        </p:blipFill>
        <p:spPr>
          <a:xfrm>
            <a:off x="10642755" y="2013709"/>
            <a:ext cx="1175410" cy="594235"/>
          </a:xfrm>
          <a:prstGeom prst="rect">
            <a:avLst/>
          </a:prstGeom>
        </p:spPr>
      </p:pic>
      <p:sp>
        <p:nvSpPr>
          <p:cNvPr id="19" name="CasellaDiTesto 18"/>
          <p:cNvSpPr txBox="1"/>
          <p:nvPr/>
        </p:nvSpPr>
        <p:spPr>
          <a:xfrm>
            <a:off x="9599399" y="1284563"/>
            <a:ext cx="2086711" cy="369332"/>
          </a:xfrm>
          <a:prstGeom prst="rect">
            <a:avLst/>
          </a:prstGeom>
          <a:noFill/>
        </p:spPr>
        <p:txBody>
          <a:bodyPr wrap="square" rtlCol="0">
            <a:spAutoFit/>
          </a:bodyPr>
          <a:lstStyle/>
          <a:p>
            <a:r>
              <a:rPr lang="en-US" b="1" dirty="0">
                <a:latin typeface="Palatino Linotype" panose="02040502050505030304" pitchFamily="18" charset="0"/>
              </a:rPr>
              <a:t>Contact sensors</a:t>
            </a:r>
          </a:p>
        </p:txBody>
      </p:sp>
      <p:sp>
        <p:nvSpPr>
          <p:cNvPr id="20" name="CasellaDiTesto 19"/>
          <p:cNvSpPr txBox="1"/>
          <p:nvPr/>
        </p:nvSpPr>
        <p:spPr>
          <a:xfrm>
            <a:off x="9404708" y="2830772"/>
            <a:ext cx="2476091" cy="369332"/>
          </a:xfrm>
          <a:prstGeom prst="rect">
            <a:avLst/>
          </a:prstGeom>
          <a:noFill/>
        </p:spPr>
        <p:txBody>
          <a:bodyPr wrap="square" rtlCol="0">
            <a:spAutoFit/>
          </a:bodyPr>
          <a:lstStyle/>
          <a:p>
            <a:r>
              <a:rPr lang="en-US" b="1" dirty="0">
                <a:latin typeface="Palatino Linotype" panose="02040502050505030304" pitchFamily="18" charset="0"/>
              </a:rPr>
              <a:t>Peripheral sensors</a:t>
            </a:r>
          </a:p>
        </p:txBody>
      </p:sp>
      <p:sp>
        <p:nvSpPr>
          <p:cNvPr id="21" name="CasellaDiTesto 20"/>
          <p:cNvSpPr txBox="1"/>
          <p:nvPr/>
        </p:nvSpPr>
        <p:spPr>
          <a:xfrm>
            <a:off x="9044194" y="3200104"/>
            <a:ext cx="1491792" cy="307777"/>
          </a:xfrm>
          <a:prstGeom prst="rect">
            <a:avLst/>
          </a:prstGeom>
          <a:noFill/>
        </p:spPr>
        <p:txBody>
          <a:bodyPr wrap="square" rtlCol="0">
            <a:spAutoFit/>
          </a:bodyPr>
          <a:lstStyle/>
          <a:p>
            <a:pPr algn="ctr"/>
            <a:r>
              <a:rPr lang="en-US" sz="1400" dirty="0">
                <a:latin typeface="Palatino Linotype" panose="02040502050505030304" pitchFamily="18" charset="0"/>
              </a:rPr>
              <a:t>Step counter</a:t>
            </a:r>
          </a:p>
        </p:txBody>
      </p:sp>
      <p:sp>
        <p:nvSpPr>
          <p:cNvPr id="23" name="CasellaDiTesto 22"/>
          <p:cNvSpPr txBox="1"/>
          <p:nvPr/>
        </p:nvSpPr>
        <p:spPr>
          <a:xfrm>
            <a:off x="10280231" y="3206391"/>
            <a:ext cx="2086711" cy="523220"/>
          </a:xfrm>
          <a:prstGeom prst="rect">
            <a:avLst/>
          </a:prstGeom>
          <a:noFill/>
        </p:spPr>
        <p:txBody>
          <a:bodyPr wrap="square" rtlCol="0">
            <a:spAutoFit/>
          </a:bodyPr>
          <a:lstStyle/>
          <a:p>
            <a:pPr algn="ctr"/>
            <a:r>
              <a:rPr lang="it-IT" sz="1400" dirty="0" err="1">
                <a:latin typeface="Palatino Linotype" panose="02040502050505030304" pitchFamily="18" charset="0"/>
              </a:rPr>
              <a:t>Microphone</a:t>
            </a:r>
            <a:r>
              <a:rPr lang="it-IT" sz="1400" dirty="0">
                <a:latin typeface="Palatino Linotype" panose="02040502050505030304" pitchFamily="18" charset="0"/>
              </a:rPr>
              <a:t> and camera</a:t>
            </a:r>
            <a:endParaRPr lang="en-GB" sz="1400" dirty="0">
              <a:latin typeface="Palatino Linotype" panose="02040502050505030304" pitchFamily="18" charset="0"/>
            </a:endParaRPr>
          </a:p>
        </p:txBody>
      </p:sp>
      <p:pic>
        <p:nvPicPr>
          <p:cNvPr id="5" name="Immagine 4"/>
          <p:cNvPicPr>
            <a:picLocks noChangeAspect="1"/>
          </p:cNvPicPr>
          <p:nvPr/>
        </p:nvPicPr>
        <p:blipFill rotWithShape="1">
          <a:blip r:embed="rId4" cstate="print">
            <a:extLst>
              <a:ext uri="{28A0092B-C50C-407E-A947-70E740481C1C}">
                <a14:useLocalDpi xmlns:a14="http://schemas.microsoft.com/office/drawing/2010/main" val="0"/>
              </a:ext>
            </a:extLst>
          </a:blip>
          <a:srcRect t="18636" b="22879"/>
          <a:stretch/>
        </p:blipFill>
        <p:spPr>
          <a:xfrm>
            <a:off x="10839298" y="3705002"/>
            <a:ext cx="1043357" cy="659022"/>
          </a:xfrm>
          <a:prstGeom prst="rect">
            <a:avLst/>
          </a:prstGeom>
        </p:spPr>
      </p:pic>
      <p:sp>
        <p:nvSpPr>
          <p:cNvPr id="25" name="Segnaposto contenuto 13"/>
          <p:cNvSpPr txBox="1">
            <a:spLocks/>
          </p:cNvSpPr>
          <p:nvPr/>
        </p:nvSpPr>
        <p:spPr>
          <a:xfrm>
            <a:off x="428171" y="4000501"/>
            <a:ext cx="11257939" cy="2259192"/>
          </a:xfrm>
          <a:prstGeom prst="rect">
            <a:avLst/>
          </a:prstGeom>
        </p:spPr>
        <p:txBody>
          <a:bodyPr vert="horz" lIns="91440" tIns="45720" rIns="91440" bIns="45720" rtlCol="0">
            <a:normAutofit/>
          </a:bodyPr>
          <a:lstStyle>
            <a:lvl1pPr marL="342900" indent="-342900" algn="l" defTabSz="914400" rtl="0" eaLnBrk="1" latinLnBrk="0" hangingPunct="1">
              <a:lnSpc>
                <a:spcPct val="90000"/>
              </a:lnSpc>
              <a:spcBef>
                <a:spcPts val="1000"/>
              </a:spcBef>
              <a:buClr>
                <a:srgbClr val="00B050"/>
              </a:buClr>
              <a:buFont typeface="Wingdings" panose="05000000000000000000" pitchFamily="2" charset="2"/>
              <a:buChar char="Ø"/>
              <a:defRPr sz="2400" kern="1200">
                <a:solidFill>
                  <a:schemeClr val="tx1"/>
                </a:solidFill>
                <a:latin typeface="Palatino Linotype" panose="02040502050505030304" pitchFamily="18" charset="0"/>
                <a:ea typeface="+mn-ea"/>
                <a:cs typeface="+mn-cs"/>
              </a:defRPr>
            </a:lvl1pPr>
            <a:lvl2pPr marL="685800" indent="-228600" algn="l" defTabSz="914400" rtl="0" eaLnBrk="1" latinLnBrk="0" hangingPunct="1">
              <a:lnSpc>
                <a:spcPct val="90000"/>
              </a:lnSpc>
              <a:spcBef>
                <a:spcPts val="500"/>
              </a:spcBef>
              <a:buClr>
                <a:srgbClr val="00B050"/>
              </a:buClr>
              <a:buFont typeface="Wingdings" panose="05000000000000000000" pitchFamily="2" charset="2"/>
              <a:buChar char="§"/>
              <a:defRPr sz="2000" kern="1200">
                <a:solidFill>
                  <a:schemeClr val="tx1"/>
                </a:solidFill>
                <a:latin typeface="Palatino Linotype" panose="02040502050505030304" pitchFamily="18" charset="0"/>
                <a:ea typeface="+mn-ea"/>
                <a:cs typeface="+mn-cs"/>
              </a:defRPr>
            </a:lvl2pPr>
            <a:lvl3pPr marL="1143000" indent="-228600" algn="l" defTabSz="914400" rtl="0" eaLnBrk="1" latinLnBrk="0" hangingPunct="1">
              <a:lnSpc>
                <a:spcPct val="90000"/>
              </a:lnSpc>
              <a:spcBef>
                <a:spcPts val="500"/>
              </a:spcBef>
              <a:buClr>
                <a:srgbClr val="00B050"/>
              </a:buClr>
              <a:buFont typeface="Arial" panose="020B0604020202020204" pitchFamily="34" charset="0"/>
              <a:buChar char="•"/>
              <a:defRPr sz="1800" kern="1200">
                <a:solidFill>
                  <a:schemeClr val="tx1"/>
                </a:solidFill>
                <a:latin typeface="Palatino Linotype" panose="02040502050505030304" pitchFamily="18" charset="0"/>
                <a:ea typeface="+mn-ea"/>
                <a:cs typeface="+mn-cs"/>
              </a:defRPr>
            </a:lvl3pPr>
            <a:lvl4pPr marL="1600200" indent="-228600" algn="l" defTabSz="914400" rtl="0" eaLnBrk="1" latinLnBrk="0" hangingPunct="1">
              <a:lnSpc>
                <a:spcPct val="90000"/>
              </a:lnSpc>
              <a:spcBef>
                <a:spcPts val="500"/>
              </a:spcBef>
              <a:buClr>
                <a:srgbClr val="00B050"/>
              </a:buClr>
              <a:buFont typeface="Courier New" panose="02070309020205020404" pitchFamily="49" charset="0"/>
              <a:buChar char="o"/>
              <a:defRPr sz="1600" kern="1200">
                <a:solidFill>
                  <a:schemeClr val="tx1"/>
                </a:solidFill>
                <a:latin typeface="Palatino Linotype" panose="02040502050505030304" pitchFamily="18" charset="0"/>
                <a:ea typeface="+mn-ea"/>
                <a:cs typeface="+mn-cs"/>
              </a:defRPr>
            </a:lvl4pPr>
            <a:lvl5pPr marL="2057400" indent="-228600" algn="l" defTabSz="914400" rtl="0" eaLnBrk="1" latinLnBrk="0" hangingPunct="1">
              <a:lnSpc>
                <a:spcPct val="90000"/>
              </a:lnSpc>
              <a:spcBef>
                <a:spcPts val="500"/>
              </a:spcBef>
              <a:buClr>
                <a:srgbClr val="00B050"/>
              </a:buClr>
              <a:buFont typeface="Times New Roman" panose="02020603050405020304" pitchFamily="18" charset="0"/>
              <a:buChar char="̶"/>
              <a:defRPr sz="1600" kern="1200">
                <a:solidFill>
                  <a:schemeClr val="tx1"/>
                </a:solidFill>
                <a:latin typeface="Palatino Linotype" panose="0204050205050503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Key components of </a:t>
            </a:r>
            <a:r>
              <a:rPr lang="en-US" dirty="0" err="1"/>
              <a:t>IoT</a:t>
            </a:r>
            <a:r>
              <a:rPr lang="en-US" dirty="0"/>
              <a:t> wearable sensors:</a:t>
            </a:r>
          </a:p>
          <a:p>
            <a:pPr lvl="1"/>
            <a:r>
              <a:rPr lang="en-US" sz="2200" dirty="0"/>
              <a:t>Miniaturized </a:t>
            </a:r>
            <a:r>
              <a:rPr lang="en-US" sz="2200" b="1" dirty="0"/>
              <a:t>sensor hardware</a:t>
            </a:r>
          </a:p>
          <a:p>
            <a:pPr lvl="1"/>
            <a:r>
              <a:rPr lang="en-US" sz="2200" b="1" dirty="0"/>
              <a:t>Embedded processor </a:t>
            </a:r>
            <a:r>
              <a:rPr lang="en-US" sz="2200" dirty="0"/>
              <a:t>with storage capabilities, power management and communication circuits</a:t>
            </a:r>
          </a:p>
          <a:p>
            <a:r>
              <a:rPr lang="en-US" dirty="0"/>
              <a:t>Typically limited computing power and storage capabilities. </a:t>
            </a:r>
          </a:p>
          <a:p>
            <a:pPr lvl="1"/>
            <a:endParaRPr lang="en-US" dirty="0"/>
          </a:p>
          <a:p>
            <a:pPr lvl="1"/>
            <a:endParaRPr lang="en-US" dirty="0"/>
          </a:p>
        </p:txBody>
      </p:sp>
      <p:pic>
        <p:nvPicPr>
          <p:cNvPr id="26" name="Immagine 25"/>
          <p:cNvPicPr>
            <a:picLocks noChangeAspect="1"/>
          </p:cNvPicPr>
          <p:nvPr/>
        </p:nvPicPr>
        <p:blipFill rotWithShape="1">
          <a:blip r:embed="rId5">
            <a:biLevel thresh="75000"/>
            <a:extLst>
              <a:ext uri="{28A0092B-C50C-407E-A947-70E740481C1C}">
                <a14:useLocalDpi xmlns:a14="http://schemas.microsoft.com/office/drawing/2010/main" val="0"/>
              </a:ext>
            </a:extLst>
          </a:blip>
          <a:srcRect t="11707" b="11065"/>
          <a:stretch/>
        </p:blipFill>
        <p:spPr>
          <a:xfrm>
            <a:off x="9250806" y="3476463"/>
            <a:ext cx="1112944" cy="902841"/>
          </a:xfrm>
          <a:prstGeom prst="rect">
            <a:avLst/>
          </a:prstGeom>
        </p:spPr>
      </p:pic>
      <p:sp>
        <p:nvSpPr>
          <p:cNvPr id="3" name="Segnaposto numero diapositiva 2"/>
          <p:cNvSpPr>
            <a:spLocks noGrp="1"/>
          </p:cNvSpPr>
          <p:nvPr>
            <p:ph type="sldNum" sz="quarter" idx="12"/>
          </p:nvPr>
        </p:nvSpPr>
        <p:spPr/>
        <p:txBody>
          <a:bodyPr/>
          <a:lstStyle/>
          <a:p>
            <a:fld id="{31DE2C5B-556E-47B8-A792-024C2FCA4ACC}" type="slidenum">
              <a:rPr lang="en-GB" smtClean="0"/>
              <a:t>13</a:t>
            </a:fld>
            <a:endParaRPr lang="en-GB"/>
          </a:p>
        </p:txBody>
      </p:sp>
    </p:spTree>
    <p:extLst>
      <p:ext uri="{BB962C8B-B14F-4D97-AF65-F5344CB8AC3E}">
        <p14:creationId xmlns:p14="http://schemas.microsoft.com/office/powerpoint/2010/main" val="3630680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p:cNvSpPr>
            <a:spLocks noGrp="1"/>
          </p:cNvSpPr>
          <p:nvPr>
            <p:ph type="title"/>
          </p:nvPr>
        </p:nvSpPr>
        <p:spPr/>
        <p:txBody>
          <a:bodyPr/>
          <a:lstStyle/>
          <a:p>
            <a:r>
              <a:rPr lang="it-IT" dirty="0"/>
              <a:t>2. Network </a:t>
            </a:r>
            <a:r>
              <a:rPr lang="it-IT" dirty="0" err="1"/>
              <a:t>layer</a:t>
            </a:r>
            <a:endParaRPr lang="en-GB" dirty="0"/>
          </a:p>
        </p:txBody>
      </p:sp>
      <p:sp>
        <p:nvSpPr>
          <p:cNvPr id="6" name="Segnaposto contenuto 5"/>
          <p:cNvSpPr>
            <a:spLocks noGrp="1"/>
          </p:cNvSpPr>
          <p:nvPr>
            <p:ph idx="1"/>
          </p:nvPr>
        </p:nvSpPr>
        <p:spPr/>
        <p:txBody>
          <a:bodyPr/>
          <a:lstStyle/>
          <a:p>
            <a:r>
              <a:rPr lang="en-US" dirty="0"/>
              <a:t>Fore more comprehensive data analysis and storage, the sensor layer need to transmit the data to </a:t>
            </a:r>
            <a:r>
              <a:rPr lang="en-US" b="1" dirty="0"/>
              <a:t>cloud computing servers </a:t>
            </a:r>
            <a:r>
              <a:rPr lang="en-US" dirty="0"/>
              <a:t>(remotely-located computing machines).</a:t>
            </a:r>
          </a:p>
          <a:p>
            <a:r>
              <a:rPr lang="en-US" dirty="0"/>
              <a:t>This transmission can be mediated by a companion device that serves as a </a:t>
            </a:r>
            <a:r>
              <a:rPr lang="en-US" b="1" dirty="0"/>
              <a:t>gateway</a:t>
            </a:r>
            <a:r>
              <a:rPr lang="en-US" dirty="0"/>
              <a:t>, i.e., it enables the information to flow from sensors to the cloud server.</a:t>
            </a:r>
          </a:p>
          <a:p>
            <a:pPr lvl="1"/>
            <a:r>
              <a:rPr lang="en-US" dirty="0"/>
              <a:t>Example of gateway devices: smartphones, tablets and PCs.</a:t>
            </a:r>
          </a:p>
          <a:p>
            <a:r>
              <a:rPr lang="en-US" dirty="0"/>
              <a:t>The communication must be </a:t>
            </a:r>
            <a:r>
              <a:rPr lang="en-US" b="1" dirty="0"/>
              <a:t>secured </a:t>
            </a:r>
            <a:r>
              <a:rPr lang="en-US" dirty="0"/>
              <a:t>through:</a:t>
            </a:r>
          </a:p>
          <a:p>
            <a:pPr lvl="2"/>
            <a:r>
              <a:rPr lang="en-US" dirty="0"/>
              <a:t>Authentication protocols for writing, modifying and accessing the data</a:t>
            </a:r>
          </a:p>
          <a:p>
            <a:pPr lvl="2"/>
            <a:r>
              <a:rPr lang="en-US" dirty="0"/>
              <a:t>Security and privacy protocols for preserving the data</a:t>
            </a:r>
          </a:p>
          <a:p>
            <a:endParaRPr lang="en-US" dirty="0"/>
          </a:p>
          <a:p>
            <a:endParaRPr lang="en-GB" dirty="0"/>
          </a:p>
        </p:txBody>
      </p:sp>
      <p:pic>
        <p:nvPicPr>
          <p:cNvPr id="4" name="Immagine 3"/>
          <p:cNvPicPr>
            <a:picLocks noChangeAspect="1"/>
          </p:cNvPicPr>
          <p:nvPr/>
        </p:nvPicPr>
        <p:blipFill rotWithShape="1">
          <a:blip r:embed="rId2" cstate="print">
            <a:biLevel thresh="75000"/>
            <a:extLst>
              <a:ext uri="{28A0092B-C50C-407E-A947-70E740481C1C}">
                <a14:useLocalDpi xmlns:a14="http://schemas.microsoft.com/office/drawing/2010/main" val="0"/>
              </a:ext>
            </a:extLst>
          </a:blip>
          <a:srcRect t="15649" b="14795"/>
          <a:stretch/>
        </p:blipFill>
        <p:spPr>
          <a:xfrm>
            <a:off x="1698883" y="5127778"/>
            <a:ext cx="1721102" cy="1197119"/>
          </a:xfrm>
          <a:prstGeom prst="rect">
            <a:avLst/>
          </a:prstGeom>
        </p:spPr>
      </p:pic>
      <p:sp>
        <p:nvSpPr>
          <p:cNvPr id="7" name="CasellaDiTesto 6"/>
          <p:cNvSpPr txBox="1"/>
          <p:nvPr/>
        </p:nvSpPr>
        <p:spPr>
          <a:xfrm>
            <a:off x="1942608" y="4709445"/>
            <a:ext cx="2086711" cy="461665"/>
          </a:xfrm>
          <a:prstGeom prst="rect">
            <a:avLst/>
          </a:prstGeom>
          <a:noFill/>
        </p:spPr>
        <p:txBody>
          <a:bodyPr wrap="square" rtlCol="0">
            <a:spAutoFit/>
          </a:bodyPr>
          <a:lstStyle/>
          <a:p>
            <a:r>
              <a:rPr lang="en-US" sz="2400" dirty="0">
                <a:latin typeface="Palatino Linotype" panose="02040502050505030304" pitchFamily="18" charset="0"/>
              </a:rPr>
              <a:t>Sensor</a:t>
            </a:r>
          </a:p>
        </p:txBody>
      </p:sp>
      <p:sp>
        <p:nvSpPr>
          <p:cNvPr id="8" name="CasellaDiTesto 7"/>
          <p:cNvSpPr txBox="1"/>
          <p:nvPr/>
        </p:nvSpPr>
        <p:spPr>
          <a:xfrm>
            <a:off x="4685740" y="4649166"/>
            <a:ext cx="2442348" cy="461665"/>
          </a:xfrm>
          <a:prstGeom prst="rect">
            <a:avLst/>
          </a:prstGeom>
          <a:noFill/>
        </p:spPr>
        <p:txBody>
          <a:bodyPr wrap="square" rtlCol="0">
            <a:spAutoFit/>
          </a:bodyPr>
          <a:lstStyle/>
          <a:p>
            <a:pPr algn="ctr"/>
            <a:r>
              <a:rPr lang="it-IT" sz="2400" dirty="0">
                <a:latin typeface="Palatino Linotype" panose="02040502050505030304" pitchFamily="18" charset="0"/>
              </a:rPr>
              <a:t>Gateway </a:t>
            </a:r>
            <a:r>
              <a:rPr lang="it-IT" sz="2400" dirty="0" err="1">
                <a:latin typeface="Palatino Linotype" panose="02040502050505030304" pitchFamily="18" charset="0"/>
              </a:rPr>
              <a:t>device</a:t>
            </a:r>
            <a:endParaRPr lang="en-GB" sz="2400" dirty="0">
              <a:latin typeface="Palatino Linotype" panose="02040502050505030304" pitchFamily="18" charset="0"/>
            </a:endParaRPr>
          </a:p>
        </p:txBody>
      </p:sp>
      <p:pic>
        <p:nvPicPr>
          <p:cNvPr id="9" name="Immagin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45196" y="5163389"/>
            <a:ext cx="1123436" cy="1123436"/>
          </a:xfrm>
          <a:prstGeom prst="rect">
            <a:avLst/>
          </a:prstGeom>
        </p:spPr>
      </p:pic>
      <p:sp>
        <p:nvSpPr>
          <p:cNvPr id="10" name="Freccia bidirezionale orizzontale 9"/>
          <p:cNvSpPr/>
          <p:nvPr/>
        </p:nvSpPr>
        <p:spPr>
          <a:xfrm>
            <a:off x="7193103" y="5573270"/>
            <a:ext cx="1566825" cy="379817"/>
          </a:xfrm>
          <a:prstGeom prst="lef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11" name="CasellaDiTesto 10"/>
          <p:cNvSpPr txBox="1"/>
          <p:nvPr/>
        </p:nvSpPr>
        <p:spPr>
          <a:xfrm>
            <a:off x="9228096" y="4709445"/>
            <a:ext cx="2535732" cy="461665"/>
          </a:xfrm>
          <a:prstGeom prst="rect">
            <a:avLst/>
          </a:prstGeom>
          <a:noFill/>
        </p:spPr>
        <p:txBody>
          <a:bodyPr wrap="square" rtlCol="0">
            <a:spAutoFit/>
          </a:bodyPr>
          <a:lstStyle/>
          <a:p>
            <a:r>
              <a:rPr lang="it-IT" sz="2400" dirty="0" err="1">
                <a:latin typeface="Palatino Linotype" panose="02040502050505030304" pitchFamily="18" charset="0"/>
              </a:rPr>
              <a:t>Cloud</a:t>
            </a:r>
            <a:r>
              <a:rPr lang="it-IT" sz="2400" dirty="0">
                <a:latin typeface="Palatino Linotype" panose="02040502050505030304" pitchFamily="18" charset="0"/>
              </a:rPr>
              <a:t> server</a:t>
            </a:r>
            <a:endParaRPr lang="en-GB" sz="2400" dirty="0">
              <a:latin typeface="Palatino Linotype" panose="02040502050505030304" pitchFamily="18" charset="0"/>
            </a:endParaRPr>
          </a:p>
        </p:txBody>
      </p:sp>
      <p:pic>
        <p:nvPicPr>
          <p:cNvPr id="2" name="Immagine 1"/>
          <p:cNvPicPr>
            <a:picLocks noChangeAspect="1"/>
          </p:cNvPicPr>
          <p:nvPr/>
        </p:nvPicPr>
        <p:blipFill rotWithShape="1">
          <a:blip r:embed="rId4" cstate="print">
            <a:extLst>
              <a:ext uri="{28A0092B-C50C-407E-A947-70E740481C1C}">
                <a14:useLocalDpi xmlns:a14="http://schemas.microsoft.com/office/drawing/2010/main" val="0"/>
              </a:ext>
            </a:extLst>
          </a:blip>
          <a:srcRect t="16818" b="22879"/>
          <a:stretch/>
        </p:blipFill>
        <p:spPr>
          <a:xfrm>
            <a:off x="9228096" y="5171110"/>
            <a:ext cx="2067564" cy="1346548"/>
          </a:xfrm>
          <a:prstGeom prst="rect">
            <a:avLst/>
          </a:prstGeom>
        </p:spPr>
      </p:pic>
      <p:sp>
        <p:nvSpPr>
          <p:cNvPr id="3" name="Freccia a destra 2"/>
          <p:cNvSpPr/>
          <p:nvPr/>
        </p:nvSpPr>
        <p:spPr>
          <a:xfrm>
            <a:off x="3471918" y="5520707"/>
            <a:ext cx="1028700" cy="391982"/>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CasellaDiTesto 14"/>
          <p:cNvSpPr txBox="1"/>
          <p:nvPr/>
        </p:nvSpPr>
        <p:spPr>
          <a:xfrm>
            <a:off x="2793530" y="6055993"/>
            <a:ext cx="2442348" cy="461665"/>
          </a:xfrm>
          <a:prstGeom prst="rect">
            <a:avLst/>
          </a:prstGeom>
          <a:noFill/>
        </p:spPr>
        <p:txBody>
          <a:bodyPr wrap="square" rtlCol="0">
            <a:spAutoFit/>
          </a:bodyPr>
          <a:lstStyle/>
          <a:p>
            <a:pPr algn="ctr"/>
            <a:r>
              <a:rPr lang="it-IT" sz="2400" dirty="0">
                <a:latin typeface="Palatino Linotype" panose="02040502050505030304" pitchFamily="18" charset="0"/>
              </a:rPr>
              <a:t>Bluetooth</a:t>
            </a:r>
            <a:endParaRPr lang="en-GB" sz="2400" dirty="0">
              <a:latin typeface="Palatino Linotype" panose="02040502050505030304" pitchFamily="18" charset="0"/>
            </a:endParaRPr>
          </a:p>
        </p:txBody>
      </p:sp>
      <p:sp>
        <p:nvSpPr>
          <p:cNvPr id="16" name="CasellaDiTesto 15"/>
          <p:cNvSpPr txBox="1"/>
          <p:nvPr/>
        </p:nvSpPr>
        <p:spPr>
          <a:xfrm>
            <a:off x="6788783" y="6027003"/>
            <a:ext cx="2442348" cy="830997"/>
          </a:xfrm>
          <a:prstGeom prst="rect">
            <a:avLst/>
          </a:prstGeom>
          <a:noFill/>
        </p:spPr>
        <p:txBody>
          <a:bodyPr wrap="square" rtlCol="0">
            <a:spAutoFit/>
          </a:bodyPr>
          <a:lstStyle/>
          <a:p>
            <a:pPr algn="ctr"/>
            <a:r>
              <a:rPr lang="it-IT" sz="2400" dirty="0" err="1">
                <a:latin typeface="Palatino Linotype" panose="02040502050505030304" pitchFamily="18" charset="0"/>
              </a:rPr>
              <a:t>WiFi</a:t>
            </a:r>
            <a:endParaRPr lang="it-IT" sz="2400" dirty="0">
              <a:latin typeface="Palatino Linotype" panose="02040502050505030304" pitchFamily="18" charset="0"/>
            </a:endParaRPr>
          </a:p>
          <a:p>
            <a:pPr algn="ctr"/>
            <a:r>
              <a:rPr lang="it-IT" sz="2400" dirty="0">
                <a:latin typeface="Palatino Linotype" panose="02040502050505030304" pitchFamily="18" charset="0"/>
              </a:rPr>
              <a:t>GSM</a:t>
            </a:r>
            <a:endParaRPr lang="en-GB" sz="2400" dirty="0">
              <a:latin typeface="Palatino Linotype" panose="02040502050505030304" pitchFamily="18" charset="0"/>
            </a:endParaRPr>
          </a:p>
        </p:txBody>
      </p:sp>
      <p:sp>
        <p:nvSpPr>
          <p:cNvPr id="12" name="Segnaposto numero diapositiva 11"/>
          <p:cNvSpPr>
            <a:spLocks noGrp="1"/>
          </p:cNvSpPr>
          <p:nvPr>
            <p:ph type="sldNum" sz="quarter" idx="12"/>
          </p:nvPr>
        </p:nvSpPr>
        <p:spPr/>
        <p:txBody>
          <a:bodyPr/>
          <a:lstStyle/>
          <a:p>
            <a:fld id="{31DE2C5B-556E-47B8-A792-024C2FCA4ACC}" type="slidenum">
              <a:rPr lang="en-GB" smtClean="0"/>
              <a:t>14</a:t>
            </a:fld>
            <a:endParaRPr lang="en-GB"/>
          </a:p>
        </p:txBody>
      </p:sp>
    </p:spTree>
    <p:extLst>
      <p:ext uri="{BB962C8B-B14F-4D97-AF65-F5344CB8AC3E}">
        <p14:creationId xmlns:p14="http://schemas.microsoft.com/office/powerpoint/2010/main" val="21460970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p:cNvSpPr>
            <a:spLocks noGrp="1"/>
          </p:cNvSpPr>
          <p:nvPr>
            <p:ph type="title"/>
          </p:nvPr>
        </p:nvSpPr>
        <p:spPr/>
        <p:txBody>
          <a:bodyPr/>
          <a:lstStyle/>
          <a:p>
            <a:r>
              <a:rPr lang="en-US" dirty="0"/>
              <a:t>3. Data storing and processing layer</a:t>
            </a:r>
          </a:p>
        </p:txBody>
      </p:sp>
      <p:sp>
        <p:nvSpPr>
          <p:cNvPr id="6" name="Segnaposto contenuto 5"/>
          <p:cNvSpPr>
            <a:spLocks noGrp="1"/>
          </p:cNvSpPr>
          <p:nvPr>
            <p:ph idx="1"/>
          </p:nvPr>
        </p:nvSpPr>
        <p:spPr/>
        <p:txBody>
          <a:bodyPr>
            <a:normAutofit/>
          </a:bodyPr>
          <a:lstStyle/>
          <a:p>
            <a:r>
              <a:rPr lang="en-US" dirty="0"/>
              <a:t>Layer responsible for data storing and complex processing</a:t>
            </a:r>
          </a:p>
          <a:p>
            <a:endParaRPr lang="en-US" dirty="0"/>
          </a:p>
          <a:p>
            <a:r>
              <a:rPr lang="en-US" dirty="0"/>
              <a:t>Key components: </a:t>
            </a:r>
          </a:p>
          <a:p>
            <a:pPr lvl="1"/>
            <a:r>
              <a:rPr lang="en-US" b="1" dirty="0"/>
              <a:t>Database</a:t>
            </a:r>
            <a:r>
              <a:rPr lang="en-US" dirty="0"/>
              <a:t> for structured data storing</a:t>
            </a:r>
          </a:p>
          <a:p>
            <a:pPr lvl="2"/>
            <a:r>
              <a:rPr lang="en-US" dirty="0"/>
              <a:t>Data organized based on a specific data model (relational, hierarchical, object-oriented,…)</a:t>
            </a:r>
          </a:p>
          <a:p>
            <a:pPr lvl="2"/>
            <a:endParaRPr lang="en-US" dirty="0"/>
          </a:p>
          <a:p>
            <a:pPr lvl="1"/>
            <a:r>
              <a:rPr lang="en-US" b="1" dirty="0"/>
              <a:t>Algorithms </a:t>
            </a:r>
            <a:r>
              <a:rPr lang="en-US" dirty="0"/>
              <a:t>for data processing</a:t>
            </a:r>
            <a:endParaRPr lang="en-US" b="1" dirty="0"/>
          </a:p>
          <a:p>
            <a:pPr lvl="2"/>
            <a:r>
              <a:rPr lang="en-US" dirty="0"/>
              <a:t>Statistical analysis</a:t>
            </a:r>
          </a:p>
          <a:p>
            <a:pPr lvl="2"/>
            <a:r>
              <a:rPr lang="en-US" dirty="0"/>
              <a:t>Feature extraction (e.g., heart rate, calories expenditure, …)</a:t>
            </a:r>
          </a:p>
          <a:p>
            <a:pPr lvl="2"/>
            <a:r>
              <a:rPr lang="en-US" dirty="0"/>
              <a:t>Signal processing (e.g., filtering, artifact removal, …)</a:t>
            </a:r>
          </a:p>
          <a:p>
            <a:pPr lvl="2"/>
            <a:r>
              <a:rPr lang="en-US" dirty="0"/>
              <a:t>Data mining (e.g., cluster analysis, anomaly detection, sequential pattern extraction, …)</a:t>
            </a:r>
          </a:p>
          <a:p>
            <a:pPr lvl="2"/>
            <a:r>
              <a:rPr lang="en-US" dirty="0"/>
              <a:t>Data modeling (knowledge-based, data-driven or hybrid approaches)</a:t>
            </a:r>
          </a:p>
          <a:p>
            <a:pPr lvl="2"/>
            <a:r>
              <a:rPr lang="en-US" dirty="0"/>
              <a:t>Artificial intelligence (knowledge representation, machine learning, natural language processing, machine perception, automated planning, …)   </a:t>
            </a:r>
          </a:p>
        </p:txBody>
      </p:sp>
      <p:sp>
        <p:nvSpPr>
          <p:cNvPr id="2" name="Segnaposto numero diapositiva 1"/>
          <p:cNvSpPr>
            <a:spLocks noGrp="1"/>
          </p:cNvSpPr>
          <p:nvPr>
            <p:ph type="sldNum" sz="quarter" idx="12"/>
          </p:nvPr>
        </p:nvSpPr>
        <p:spPr/>
        <p:txBody>
          <a:bodyPr/>
          <a:lstStyle/>
          <a:p>
            <a:fld id="{31DE2C5B-556E-47B8-A792-024C2FCA4ACC}" type="slidenum">
              <a:rPr lang="en-GB" smtClean="0"/>
              <a:t>15</a:t>
            </a:fld>
            <a:endParaRPr lang="en-GB"/>
          </a:p>
        </p:txBody>
      </p:sp>
    </p:spTree>
    <p:extLst>
      <p:ext uri="{BB962C8B-B14F-4D97-AF65-F5344CB8AC3E}">
        <p14:creationId xmlns:p14="http://schemas.microsoft.com/office/powerpoint/2010/main" val="28897211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p:cNvSpPr>
            <a:spLocks noGrp="1"/>
          </p:cNvSpPr>
          <p:nvPr>
            <p:ph type="title"/>
          </p:nvPr>
        </p:nvSpPr>
        <p:spPr/>
        <p:txBody>
          <a:bodyPr/>
          <a:lstStyle/>
          <a:p>
            <a:r>
              <a:rPr lang="en-US" dirty="0"/>
              <a:t>3. Data storing and processing layer</a:t>
            </a:r>
          </a:p>
        </p:txBody>
      </p:sp>
      <p:sp>
        <p:nvSpPr>
          <p:cNvPr id="6" name="Segnaposto contenuto 5"/>
          <p:cNvSpPr>
            <a:spLocks noGrp="1"/>
          </p:cNvSpPr>
          <p:nvPr>
            <p:ph idx="1"/>
          </p:nvPr>
        </p:nvSpPr>
        <p:spPr/>
        <p:txBody>
          <a:bodyPr>
            <a:normAutofit/>
          </a:bodyPr>
          <a:lstStyle/>
          <a:p>
            <a:r>
              <a:rPr lang="en-US" dirty="0"/>
              <a:t>Layer responsible for data storing and complex processing</a:t>
            </a:r>
          </a:p>
          <a:p>
            <a:endParaRPr lang="en-US" dirty="0"/>
          </a:p>
          <a:p>
            <a:r>
              <a:rPr lang="en-US" dirty="0"/>
              <a:t>Key components: </a:t>
            </a:r>
          </a:p>
          <a:p>
            <a:pPr lvl="1"/>
            <a:r>
              <a:rPr lang="en-US" b="1" dirty="0"/>
              <a:t>Database</a:t>
            </a:r>
            <a:r>
              <a:rPr lang="en-US" dirty="0"/>
              <a:t> for structured data storing</a:t>
            </a:r>
          </a:p>
          <a:p>
            <a:pPr lvl="2"/>
            <a:r>
              <a:rPr lang="en-US" dirty="0"/>
              <a:t>Data organized based on a specific data model (relational, hierarchical, object-oriented,…)</a:t>
            </a:r>
          </a:p>
          <a:p>
            <a:pPr lvl="2"/>
            <a:endParaRPr lang="en-US" dirty="0"/>
          </a:p>
          <a:p>
            <a:pPr lvl="1"/>
            <a:r>
              <a:rPr lang="en-US" b="1" dirty="0"/>
              <a:t>Algorithms </a:t>
            </a:r>
            <a:r>
              <a:rPr lang="en-US" dirty="0"/>
              <a:t>for data processing</a:t>
            </a:r>
            <a:endParaRPr lang="en-US" b="1" dirty="0"/>
          </a:p>
          <a:p>
            <a:pPr lvl="2"/>
            <a:r>
              <a:rPr lang="en-US" dirty="0"/>
              <a:t>Statistical analysis</a:t>
            </a:r>
          </a:p>
          <a:p>
            <a:pPr lvl="2"/>
            <a:r>
              <a:rPr lang="en-US" dirty="0"/>
              <a:t>Feature extraction (e.g., heart rate, calories expenditure, …)</a:t>
            </a:r>
          </a:p>
          <a:p>
            <a:pPr lvl="2"/>
            <a:r>
              <a:rPr lang="en-US" dirty="0"/>
              <a:t>Signal processing (e.g., filtering, artifact removal, …)</a:t>
            </a:r>
          </a:p>
          <a:p>
            <a:pPr lvl="2"/>
            <a:r>
              <a:rPr lang="en-US" dirty="0"/>
              <a:t>Data mining (e.g., cluster analysis, anomaly detection, sequential pattern extraction, …)</a:t>
            </a:r>
          </a:p>
          <a:p>
            <a:pPr lvl="2"/>
            <a:r>
              <a:rPr lang="en-US" dirty="0"/>
              <a:t>Data modeling (knowledge-based, data-driven or hybrid approaches)</a:t>
            </a:r>
          </a:p>
          <a:p>
            <a:pPr lvl="2"/>
            <a:r>
              <a:rPr lang="en-US" dirty="0"/>
              <a:t>Artificial intelligence (knowledge representation, machine learning, natural language processing, machine perception, automated planning, …)   </a:t>
            </a:r>
          </a:p>
        </p:txBody>
      </p:sp>
      <p:sp>
        <p:nvSpPr>
          <p:cNvPr id="2" name="Segnaposto numero diapositiva 1"/>
          <p:cNvSpPr>
            <a:spLocks noGrp="1"/>
          </p:cNvSpPr>
          <p:nvPr>
            <p:ph type="sldNum" sz="quarter" idx="12"/>
          </p:nvPr>
        </p:nvSpPr>
        <p:spPr/>
        <p:txBody>
          <a:bodyPr/>
          <a:lstStyle/>
          <a:p>
            <a:fld id="{31DE2C5B-556E-47B8-A792-024C2FCA4ACC}" type="slidenum">
              <a:rPr lang="en-GB" smtClean="0"/>
              <a:t>16</a:t>
            </a:fld>
            <a:endParaRPr lang="en-GB"/>
          </a:p>
        </p:txBody>
      </p:sp>
      <p:pic>
        <p:nvPicPr>
          <p:cNvPr id="3" name="Graphic 2" descr="Close with solid fill">
            <a:extLst>
              <a:ext uri="{FF2B5EF4-FFF2-40B4-BE49-F238E27FC236}">
                <a16:creationId xmlns:a16="http://schemas.microsoft.com/office/drawing/2014/main" id="{58F3DF7F-A0A0-2EBA-9A79-F1103A961A2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83058" y="2669060"/>
            <a:ext cx="12575058" cy="651246"/>
          </a:xfrm>
          <a:prstGeom prst="rect">
            <a:avLst/>
          </a:prstGeom>
        </p:spPr>
      </p:pic>
      <p:sp>
        <p:nvSpPr>
          <p:cNvPr id="7" name="TextBox 6">
            <a:extLst>
              <a:ext uri="{FF2B5EF4-FFF2-40B4-BE49-F238E27FC236}">
                <a16:creationId xmlns:a16="http://schemas.microsoft.com/office/drawing/2014/main" id="{8E420B5D-6854-0831-7228-34ECA5D9F499}"/>
              </a:ext>
            </a:extLst>
          </p:cNvPr>
          <p:cNvSpPr txBox="1"/>
          <p:nvPr/>
        </p:nvSpPr>
        <p:spPr>
          <a:xfrm>
            <a:off x="6655143" y="2170859"/>
            <a:ext cx="2469402" cy="369332"/>
          </a:xfrm>
          <a:prstGeom prst="rect">
            <a:avLst/>
          </a:prstGeom>
          <a:solidFill>
            <a:srgbClr val="FFFF00"/>
          </a:solidFill>
          <a:ln>
            <a:solidFill>
              <a:srgbClr val="C00000"/>
            </a:solidFill>
          </a:ln>
        </p:spPr>
        <p:txBody>
          <a:bodyPr wrap="square">
            <a:spAutoFit/>
          </a:bodyPr>
          <a:lstStyle/>
          <a:p>
            <a:pPr algn="ctr"/>
            <a:r>
              <a:rPr lang="en-US" b="1" dirty="0">
                <a:latin typeface="Palatino" pitchFamily="2" charset="77"/>
                <a:ea typeface="Palatino" pitchFamily="2" charset="77"/>
              </a:rPr>
              <a:t>Topic not covered</a:t>
            </a:r>
          </a:p>
        </p:txBody>
      </p:sp>
    </p:spTree>
    <p:extLst>
      <p:ext uri="{BB962C8B-B14F-4D97-AF65-F5344CB8AC3E}">
        <p14:creationId xmlns:p14="http://schemas.microsoft.com/office/powerpoint/2010/main" val="15854634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p:cNvSpPr>
            <a:spLocks noGrp="1"/>
          </p:cNvSpPr>
          <p:nvPr>
            <p:ph type="title"/>
          </p:nvPr>
        </p:nvSpPr>
        <p:spPr/>
        <p:txBody>
          <a:bodyPr/>
          <a:lstStyle/>
          <a:p>
            <a:r>
              <a:rPr lang="it-IT" dirty="0"/>
              <a:t>4. Application </a:t>
            </a:r>
            <a:r>
              <a:rPr lang="it-IT" dirty="0" err="1"/>
              <a:t>layer</a:t>
            </a:r>
            <a:endParaRPr lang="en-GB" dirty="0"/>
          </a:p>
        </p:txBody>
      </p:sp>
      <p:sp>
        <p:nvSpPr>
          <p:cNvPr id="6" name="Segnaposto contenuto 5"/>
          <p:cNvSpPr>
            <a:spLocks noGrp="1"/>
          </p:cNvSpPr>
          <p:nvPr>
            <p:ph idx="1"/>
          </p:nvPr>
        </p:nvSpPr>
        <p:spPr/>
        <p:txBody>
          <a:bodyPr/>
          <a:lstStyle/>
          <a:p>
            <a:r>
              <a:rPr lang="en-GB" dirty="0"/>
              <a:t>Layer responsible for visualizing raw or processed data to end-users and for providing decision support to them through a software application</a:t>
            </a:r>
          </a:p>
          <a:p>
            <a:r>
              <a:rPr lang="it-IT" dirty="0" err="1"/>
              <a:t>Possible</a:t>
            </a:r>
            <a:r>
              <a:rPr lang="it-IT" dirty="0"/>
              <a:t> end-</a:t>
            </a:r>
            <a:r>
              <a:rPr lang="it-IT" dirty="0" err="1"/>
              <a:t>users</a:t>
            </a:r>
            <a:r>
              <a:rPr lang="it-IT" dirty="0"/>
              <a:t>: </a:t>
            </a:r>
            <a:r>
              <a:rPr lang="en-GB" dirty="0"/>
              <a:t>patients, physicians, caregivers, analysts, data managers, administrators, etc. </a:t>
            </a:r>
          </a:p>
          <a:p>
            <a:r>
              <a:rPr lang="it-IT" dirty="0" err="1"/>
              <a:t>Possible</a:t>
            </a:r>
            <a:r>
              <a:rPr lang="it-IT" dirty="0"/>
              <a:t> </a:t>
            </a:r>
            <a:r>
              <a:rPr lang="it-IT" dirty="0" err="1"/>
              <a:t>types</a:t>
            </a:r>
            <a:r>
              <a:rPr lang="it-IT" dirty="0"/>
              <a:t> of </a:t>
            </a:r>
            <a:r>
              <a:rPr lang="it-IT" dirty="0" err="1"/>
              <a:t>applications</a:t>
            </a:r>
            <a:r>
              <a:rPr lang="it-IT" dirty="0"/>
              <a:t>:  </a:t>
            </a:r>
            <a:endParaRPr lang="en-GB" dirty="0"/>
          </a:p>
        </p:txBody>
      </p:sp>
      <p:sp>
        <p:nvSpPr>
          <p:cNvPr id="2" name="CasellaDiTesto 1"/>
          <p:cNvSpPr txBox="1"/>
          <p:nvPr/>
        </p:nvSpPr>
        <p:spPr>
          <a:xfrm>
            <a:off x="1152384" y="3523900"/>
            <a:ext cx="1855177" cy="369332"/>
          </a:xfrm>
          <a:prstGeom prst="rect">
            <a:avLst/>
          </a:prstGeom>
          <a:noFill/>
        </p:spPr>
        <p:txBody>
          <a:bodyPr wrap="square" rtlCol="0">
            <a:spAutoFit/>
          </a:bodyPr>
          <a:lstStyle/>
          <a:p>
            <a:pPr algn="ctr"/>
            <a:r>
              <a:rPr lang="en-US" dirty="0">
                <a:latin typeface="Palatino Linotype" panose="02040502050505030304" pitchFamily="18" charset="0"/>
              </a:rPr>
              <a:t>Mobile app</a:t>
            </a:r>
          </a:p>
        </p:txBody>
      </p:sp>
      <p:sp>
        <p:nvSpPr>
          <p:cNvPr id="7" name="CasellaDiTesto 6"/>
          <p:cNvSpPr txBox="1"/>
          <p:nvPr/>
        </p:nvSpPr>
        <p:spPr>
          <a:xfrm>
            <a:off x="5546846" y="3490095"/>
            <a:ext cx="1855177" cy="369332"/>
          </a:xfrm>
          <a:prstGeom prst="rect">
            <a:avLst/>
          </a:prstGeom>
          <a:noFill/>
        </p:spPr>
        <p:txBody>
          <a:bodyPr wrap="square" rtlCol="0">
            <a:spAutoFit/>
          </a:bodyPr>
          <a:lstStyle/>
          <a:p>
            <a:r>
              <a:rPr lang="en-US" dirty="0">
                <a:latin typeface="Palatino Linotype" panose="02040502050505030304" pitchFamily="18" charset="0"/>
              </a:rPr>
              <a:t>Desktop app</a:t>
            </a:r>
          </a:p>
        </p:txBody>
      </p:sp>
      <p:sp>
        <p:nvSpPr>
          <p:cNvPr id="8" name="CasellaDiTesto 7"/>
          <p:cNvSpPr txBox="1"/>
          <p:nvPr/>
        </p:nvSpPr>
        <p:spPr>
          <a:xfrm>
            <a:off x="9219867" y="3490095"/>
            <a:ext cx="1855177" cy="369332"/>
          </a:xfrm>
          <a:prstGeom prst="rect">
            <a:avLst/>
          </a:prstGeom>
          <a:noFill/>
        </p:spPr>
        <p:txBody>
          <a:bodyPr wrap="square" rtlCol="0">
            <a:spAutoFit/>
          </a:bodyPr>
          <a:lstStyle/>
          <a:p>
            <a:pPr algn="ctr"/>
            <a:r>
              <a:rPr lang="en-US" dirty="0">
                <a:latin typeface="Palatino Linotype" panose="02040502050505030304" pitchFamily="18" charset="0"/>
              </a:rPr>
              <a:t>Web app</a:t>
            </a:r>
          </a:p>
        </p:txBody>
      </p:sp>
      <p:sp>
        <p:nvSpPr>
          <p:cNvPr id="9" name="CasellaDiTesto 8"/>
          <p:cNvSpPr txBox="1"/>
          <p:nvPr/>
        </p:nvSpPr>
        <p:spPr>
          <a:xfrm>
            <a:off x="4870727" y="5951709"/>
            <a:ext cx="3207414" cy="646331"/>
          </a:xfrm>
          <a:prstGeom prst="rect">
            <a:avLst/>
          </a:prstGeom>
          <a:noFill/>
        </p:spPr>
        <p:txBody>
          <a:bodyPr wrap="square" rtlCol="0">
            <a:spAutoFit/>
          </a:bodyPr>
          <a:lstStyle/>
          <a:p>
            <a:r>
              <a:rPr lang="en-US" dirty="0">
                <a:latin typeface="Palatino Linotype" panose="02040502050505030304" pitchFamily="18" charset="0"/>
              </a:rPr>
              <a:t>App installed in a computer. It can work offline. </a:t>
            </a:r>
          </a:p>
        </p:txBody>
      </p:sp>
      <p:sp>
        <p:nvSpPr>
          <p:cNvPr id="10" name="CasellaDiTesto 9"/>
          <p:cNvSpPr txBox="1"/>
          <p:nvPr/>
        </p:nvSpPr>
        <p:spPr>
          <a:xfrm>
            <a:off x="8727971" y="5803870"/>
            <a:ext cx="3317491" cy="923330"/>
          </a:xfrm>
          <a:prstGeom prst="rect">
            <a:avLst/>
          </a:prstGeom>
          <a:noFill/>
        </p:spPr>
        <p:txBody>
          <a:bodyPr wrap="square" rtlCol="0">
            <a:spAutoFit/>
          </a:bodyPr>
          <a:lstStyle/>
          <a:p>
            <a:r>
              <a:rPr lang="en-US" dirty="0">
                <a:latin typeface="Palatino Linotype" panose="02040502050505030304" pitchFamily="18" charset="0"/>
              </a:rPr>
              <a:t>App that runs on the browser.</a:t>
            </a:r>
          </a:p>
          <a:p>
            <a:r>
              <a:rPr lang="en-US" dirty="0">
                <a:latin typeface="Palatino Linotype" panose="02040502050505030304" pitchFamily="18" charset="0"/>
              </a:rPr>
              <a:t>Installation not required.  Internet access required.  </a:t>
            </a:r>
          </a:p>
        </p:txBody>
      </p:sp>
      <p:sp>
        <p:nvSpPr>
          <p:cNvPr id="11" name="CasellaDiTesto 10"/>
          <p:cNvSpPr txBox="1"/>
          <p:nvPr/>
        </p:nvSpPr>
        <p:spPr>
          <a:xfrm>
            <a:off x="338171" y="5942370"/>
            <a:ext cx="4115305" cy="646331"/>
          </a:xfrm>
          <a:prstGeom prst="rect">
            <a:avLst/>
          </a:prstGeom>
          <a:noFill/>
        </p:spPr>
        <p:txBody>
          <a:bodyPr wrap="square" rtlCol="0">
            <a:spAutoFit/>
          </a:bodyPr>
          <a:lstStyle/>
          <a:p>
            <a:r>
              <a:rPr lang="en-US" dirty="0">
                <a:latin typeface="Palatino Linotype" panose="02040502050505030304" pitchFamily="18" charset="0"/>
              </a:rPr>
              <a:t>App installed in a mobile device (e.g. smartphone, smartwatch, tablet, etc.)</a:t>
            </a:r>
          </a:p>
        </p:txBody>
      </p:sp>
      <p:pic>
        <p:nvPicPr>
          <p:cNvPr id="3" name="Immagin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18730" y="3949396"/>
            <a:ext cx="2457450" cy="1866900"/>
          </a:xfrm>
          <a:prstGeom prst="rect">
            <a:avLst/>
          </a:prstGeom>
        </p:spPr>
      </p:pic>
      <p:pic>
        <p:nvPicPr>
          <p:cNvPr id="4" name="Immagin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51074" y="3970435"/>
            <a:ext cx="3173591" cy="1785145"/>
          </a:xfrm>
          <a:prstGeom prst="rect">
            <a:avLst/>
          </a:prstGeom>
        </p:spPr>
      </p:pic>
      <p:pic>
        <p:nvPicPr>
          <p:cNvPr id="12" name="Immagine 11"/>
          <p:cNvPicPr>
            <a:picLocks noChangeAspect="1"/>
          </p:cNvPicPr>
          <p:nvPr/>
        </p:nvPicPr>
        <p:blipFill rotWithShape="1">
          <a:blip r:embed="rId4" cstate="print">
            <a:extLst>
              <a:ext uri="{28A0092B-C50C-407E-A947-70E740481C1C}">
                <a14:useLocalDpi xmlns:a14="http://schemas.microsoft.com/office/drawing/2010/main" val="0"/>
              </a:ext>
            </a:extLst>
          </a:blip>
          <a:srcRect l="5613" t="7500" r="40526" b="4945"/>
          <a:stretch/>
        </p:blipFill>
        <p:spPr>
          <a:xfrm>
            <a:off x="1510537" y="3954778"/>
            <a:ext cx="1012951" cy="1800802"/>
          </a:xfrm>
          <a:prstGeom prst="rect">
            <a:avLst/>
          </a:prstGeom>
        </p:spPr>
      </p:pic>
      <p:sp>
        <p:nvSpPr>
          <p:cNvPr id="13" name="Segnaposto numero diapositiva 12"/>
          <p:cNvSpPr>
            <a:spLocks noGrp="1"/>
          </p:cNvSpPr>
          <p:nvPr>
            <p:ph type="sldNum" sz="quarter" idx="12"/>
          </p:nvPr>
        </p:nvSpPr>
        <p:spPr/>
        <p:txBody>
          <a:bodyPr/>
          <a:lstStyle/>
          <a:p>
            <a:fld id="{31DE2C5B-556E-47B8-A792-024C2FCA4ACC}" type="slidenum">
              <a:rPr lang="en-GB" smtClean="0"/>
              <a:t>17</a:t>
            </a:fld>
            <a:endParaRPr lang="en-GB"/>
          </a:p>
        </p:txBody>
      </p:sp>
    </p:spTree>
    <p:extLst>
      <p:ext uri="{BB962C8B-B14F-4D97-AF65-F5344CB8AC3E}">
        <p14:creationId xmlns:p14="http://schemas.microsoft.com/office/powerpoint/2010/main" val="39844427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fontScale="90000"/>
          </a:bodyPr>
          <a:lstStyle/>
          <a:p>
            <a:r>
              <a:rPr lang="en-US" dirty="0"/>
              <a:t>Applications of wearable </a:t>
            </a:r>
            <a:r>
              <a:rPr lang="en-US" dirty="0" err="1"/>
              <a:t>IoT</a:t>
            </a:r>
            <a:r>
              <a:rPr lang="en-US" dirty="0"/>
              <a:t> in healthcare and wellbeing</a:t>
            </a:r>
          </a:p>
        </p:txBody>
      </p:sp>
      <p:sp>
        <p:nvSpPr>
          <p:cNvPr id="3" name="Segnaposto contenuto 2"/>
          <p:cNvSpPr>
            <a:spLocks noGrp="1"/>
          </p:cNvSpPr>
          <p:nvPr>
            <p:ph idx="1"/>
          </p:nvPr>
        </p:nvSpPr>
        <p:spPr>
          <a:xfrm>
            <a:off x="428172" y="1522946"/>
            <a:ext cx="11368314" cy="4160401"/>
          </a:xfrm>
        </p:spPr>
        <p:txBody>
          <a:bodyPr>
            <a:normAutofit/>
          </a:bodyPr>
          <a:lstStyle/>
          <a:p>
            <a:pPr marL="0" indent="0">
              <a:buNone/>
            </a:pPr>
            <a:r>
              <a:rPr lang="en-US" sz="2200" dirty="0"/>
              <a:t>Some health applications: </a:t>
            </a:r>
          </a:p>
          <a:p>
            <a:r>
              <a:rPr lang="en-US" sz="2200" dirty="0" err="1"/>
              <a:t>Telemonitoring</a:t>
            </a:r>
            <a:r>
              <a:rPr lang="en-US" sz="2200" dirty="0"/>
              <a:t> and telemedicine in chronic diseases</a:t>
            </a:r>
          </a:p>
          <a:p>
            <a:r>
              <a:rPr lang="en-US" sz="2200" dirty="0"/>
              <a:t>Investigative monitoring for diagnostic purposes</a:t>
            </a:r>
          </a:p>
          <a:p>
            <a:r>
              <a:rPr lang="en-US" sz="2200" dirty="0"/>
              <a:t>Sensor-based biomechanical </a:t>
            </a:r>
            <a:r>
              <a:rPr lang="en-US" sz="2200" dirty="0" err="1"/>
              <a:t>telerehabilitation</a:t>
            </a:r>
            <a:endParaRPr lang="en-US" sz="2200" dirty="0"/>
          </a:p>
          <a:p>
            <a:endParaRPr lang="en-US" sz="2200" dirty="0"/>
          </a:p>
          <a:p>
            <a:pPr marL="0" indent="0">
              <a:buNone/>
            </a:pPr>
            <a:r>
              <a:rPr lang="en-US" sz="2200" dirty="0"/>
              <a:t>Some wellbeing applications: </a:t>
            </a:r>
          </a:p>
          <a:p>
            <a:r>
              <a:rPr lang="en-US" sz="2200" dirty="0"/>
              <a:t>Sport and fitness sensing</a:t>
            </a:r>
          </a:p>
          <a:p>
            <a:r>
              <a:rPr lang="en-US" sz="2200" dirty="0"/>
              <a:t>Activity and sleep monitoring</a:t>
            </a:r>
          </a:p>
          <a:p>
            <a:r>
              <a:rPr lang="en-US" sz="2200" dirty="0"/>
              <a:t>Falls detection</a:t>
            </a:r>
          </a:p>
          <a:p>
            <a:pPr marL="0" indent="0">
              <a:buNone/>
            </a:pPr>
            <a:endParaRPr lang="it-IT" sz="2200" dirty="0"/>
          </a:p>
          <a:p>
            <a:endParaRPr lang="it-IT" sz="2200" dirty="0"/>
          </a:p>
          <a:p>
            <a:endParaRPr lang="en-GB" sz="2200" dirty="0"/>
          </a:p>
        </p:txBody>
      </p:sp>
      <p:sp>
        <p:nvSpPr>
          <p:cNvPr id="4" name="Segnaposto numero diapositiva 3"/>
          <p:cNvSpPr>
            <a:spLocks noGrp="1"/>
          </p:cNvSpPr>
          <p:nvPr>
            <p:ph type="sldNum" sz="quarter" idx="12"/>
          </p:nvPr>
        </p:nvSpPr>
        <p:spPr/>
        <p:txBody>
          <a:bodyPr/>
          <a:lstStyle/>
          <a:p>
            <a:fld id="{31DE2C5B-556E-47B8-A792-024C2FCA4ACC}" type="slidenum">
              <a:rPr lang="en-GB" smtClean="0"/>
              <a:t>18</a:t>
            </a:fld>
            <a:endParaRPr lang="en-GB"/>
          </a:p>
        </p:txBody>
      </p:sp>
    </p:spTree>
    <p:extLst>
      <p:ext uri="{BB962C8B-B14F-4D97-AF65-F5344CB8AC3E}">
        <p14:creationId xmlns:p14="http://schemas.microsoft.com/office/powerpoint/2010/main" val="30848523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it-IT" dirty="0" err="1"/>
              <a:t>Telemonitoring</a:t>
            </a:r>
            <a:r>
              <a:rPr lang="it-IT" dirty="0"/>
              <a:t> and telemedicine in </a:t>
            </a:r>
            <a:r>
              <a:rPr lang="it-IT" dirty="0" err="1"/>
              <a:t>chronic</a:t>
            </a:r>
            <a:r>
              <a:rPr lang="it-IT" dirty="0"/>
              <a:t> </a:t>
            </a:r>
            <a:r>
              <a:rPr lang="it-IT" dirty="0" err="1"/>
              <a:t>diseases</a:t>
            </a:r>
            <a:endParaRPr lang="it-IT" dirty="0"/>
          </a:p>
        </p:txBody>
      </p:sp>
      <p:sp>
        <p:nvSpPr>
          <p:cNvPr id="3" name="Segnaposto contenuto 2"/>
          <p:cNvSpPr txBox="1">
            <a:spLocks/>
          </p:cNvSpPr>
          <p:nvPr/>
        </p:nvSpPr>
        <p:spPr>
          <a:xfrm>
            <a:off x="428172" y="1361166"/>
            <a:ext cx="11368314" cy="5420633"/>
          </a:xfrm>
          <a:prstGeom prst="rect">
            <a:avLst/>
          </a:prstGeom>
        </p:spPr>
        <p:txBody>
          <a:bodyPr>
            <a:normAutofit/>
          </a:bodyPr>
          <a:lstStyle>
            <a:lvl1pPr marL="342900" indent="-342900" algn="l" defTabSz="914400" rtl="0" eaLnBrk="1" latinLnBrk="0" hangingPunct="1">
              <a:lnSpc>
                <a:spcPct val="90000"/>
              </a:lnSpc>
              <a:spcBef>
                <a:spcPts val="1000"/>
              </a:spcBef>
              <a:buClr>
                <a:srgbClr val="00B050"/>
              </a:buClr>
              <a:buFont typeface="Wingdings" panose="05000000000000000000" pitchFamily="2" charset="2"/>
              <a:buChar char="Ø"/>
              <a:defRPr sz="2400" kern="1200">
                <a:solidFill>
                  <a:schemeClr val="tx1"/>
                </a:solidFill>
                <a:latin typeface="Palatino Linotype" panose="02040502050505030304" pitchFamily="18" charset="0"/>
                <a:ea typeface="+mn-ea"/>
                <a:cs typeface="+mn-cs"/>
              </a:defRPr>
            </a:lvl1pPr>
            <a:lvl2pPr marL="685800" indent="-228600" algn="l" defTabSz="914400" rtl="0" eaLnBrk="1" latinLnBrk="0" hangingPunct="1">
              <a:lnSpc>
                <a:spcPct val="90000"/>
              </a:lnSpc>
              <a:spcBef>
                <a:spcPts val="500"/>
              </a:spcBef>
              <a:buClr>
                <a:srgbClr val="00B050"/>
              </a:buClr>
              <a:buFont typeface="Wingdings" panose="05000000000000000000" pitchFamily="2" charset="2"/>
              <a:buChar char="§"/>
              <a:defRPr sz="2000" kern="1200">
                <a:solidFill>
                  <a:schemeClr val="tx1"/>
                </a:solidFill>
                <a:latin typeface="Palatino Linotype" panose="02040502050505030304" pitchFamily="18" charset="0"/>
                <a:ea typeface="+mn-ea"/>
                <a:cs typeface="+mn-cs"/>
              </a:defRPr>
            </a:lvl2pPr>
            <a:lvl3pPr marL="1143000" indent="-228600" algn="l" defTabSz="914400" rtl="0" eaLnBrk="1" latinLnBrk="0" hangingPunct="1">
              <a:lnSpc>
                <a:spcPct val="90000"/>
              </a:lnSpc>
              <a:spcBef>
                <a:spcPts val="500"/>
              </a:spcBef>
              <a:buClr>
                <a:srgbClr val="00B050"/>
              </a:buClr>
              <a:buFont typeface="Arial" panose="020B0604020202020204" pitchFamily="34" charset="0"/>
              <a:buChar char="•"/>
              <a:defRPr sz="1800" kern="1200">
                <a:solidFill>
                  <a:schemeClr val="tx1"/>
                </a:solidFill>
                <a:latin typeface="Palatino Linotype" panose="02040502050505030304" pitchFamily="18" charset="0"/>
                <a:ea typeface="+mn-ea"/>
                <a:cs typeface="+mn-cs"/>
              </a:defRPr>
            </a:lvl3pPr>
            <a:lvl4pPr marL="1600200" indent="-228600" algn="l" defTabSz="914400" rtl="0" eaLnBrk="1" latinLnBrk="0" hangingPunct="1">
              <a:lnSpc>
                <a:spcPct val="90000"/>
              </a:lnSpc>
              <a:spcBef>
                <a:spcPts val="500"/>
              </a:spcBef>
              <a:buClr>
                <a:srgbClr val="00B050"/>
              </a:buClr>
              <a:buFont typeface="Courier New" panose="02070309020205020404" pitchFamily="49" charset="0"/>
              <a:buChar char="o"/>
              <a:defRPr sz="1600" kern="1200">
                <a:solidFill>
                  <a:schemeClr val="tx1"/>
                </a:solidFill>
                <a:latin typeface="Palatino Linotype" panose="02040502050505030304" pitchFamily="18" charset="0"/>
                <a:ea typeface="+mn-ea"/>
                <a:cs typeface="+mn-cs"/>
              </a:defRPr>
            </a:lvl4pPr>
            <a:lvl5pPr marL="2057400" indent="-228600" algn="l" defTabSz="914400" rtl="0" eaLnBrk="1" latinLnBrk="0" hangingPunct="1">
              <a:lnSpc>
                <a:spcPct val="90000"/>
              </a:lnSpc>
              <a:spcBef>
                <a:spcPts val="500"/>
              </a:spcBef>
              <a:buClr>
                <a:srgbClr val="00B050"/>
              </a:buClr>
              <a:buFont typeface="Times New Roman" panose="02020603050405020304" pitchFamily="18" charset="0"/>
              <a:buChar char="̶"/>
              <a:defRPr sz="1600" kern="1200">
                <a:solidFill>
                  <a:schemeClr val="tx1"/>
                </a:solidFill>
                <a:latin typeface="Palatino Linotype" panose="0204050205050503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200" b="1" dirty="0"/>
              <a:t>Chronic diseases</a:t>
            </a:r>
            <a:r>
              <a:rPr lang="en-US" sz="2200" dirty="0"/>
              <a:t>: </a:t>
            </a:r>
          </a:p>
          <a:p>
            <a:pPr lvl="1"/>
            <a:r>
              <a:rPr lang="en-GB" sz="1800" dirty="0"/>
              <a:t>Conditions that last 1 year or more and require ongoing medical attention or limit daily activities</a:t>
            </a:r>
          </a:p>
          <a:p>
            <a:pPr lvl="1"/>
            <a:r>
              <a:rPr lang="en-GB" sz="1800" dirty="0"/>
              <a:t>About </a:t>
            </a:r>
            <a:r>
              <a:rPr lang="en-US" sz="1800" dirty="0"/>
              <a:t>70-80% of the entire healthcare expenditure</a:t>
            </a:r>
          </a:p>
          <a:p>
            <a:r>
              <a:rPr lang="en-US" sz="2200" b="1" dirty="0"/>
              <a:t>Telemonitoring</a:t>
            </a:r>
            <a:r>
              <a:rPr lang="en-US" sz="2200" dirty="0"/>
              <a:t>: patient’s data collected by sensors are transmitted to the doctor that review the data</a:t>
            </a:r>
          </a:p>
          <a:p>
            <a:r>
              <a:rPr lang="en-US" sz="2200" b="1" dirty="0"/>
              <a:t>Telemedicine</a:t>
            </a:r>
            <a:r>
              <a:rPr lang="en-US" sz="2200" dirty="0"/>
              <a:t>: if necessary, the doctor makes decisions regarding the patient’s health state and provides feedback to the patient </a:t>
            </a:r>
          </a:p>
          <a:p>
            <a:r>
              <a:rPr lang="en-GB" sz="2200" dirty="0"/>
              <a:t>Affordable, clinical-grade sensing for home use are required</a:t>
            </a:r>
          </a:p>
          <a:p>
            <a:r>
              <a:rPr lang="it-IT" sz="2200" dirty="0" err="1"/>
              <a:t>Telemonitoring</a:t>
            </a:r>
            <a:r>
              <a:rPr lang="it-IT" sz="2200" dirty="0"/>
              <a:t> and telemedicine can </a:t>
            </a:r>
            <a:r>
              <a:rPr lang="en-US" sz="2200" dirty="0"/>
              <a:t>greatly improve chronic disease management</a:t>
            </a:r>
          </a:p>
          <a:p>
            <a:pPr lvl="1"/>
            <a:r>
              <a:rPr lang="en-GB" dirty="0"/>
              <a:t>Reduce visits and their duration </a:t>
            </a:r>
          </a:p>
          <a:p>
            <a:pPr lvl="1"/>
            <a:r>
              <a:rPr lang="en-GB" dirty="0"/>
              <a:t>Early detection and reaction to adverse health events</a:t>
            </a:r>
          </a:p>
          <a:p>
            <a:pPr lvl="1"/>
            <a:r>
              <a:rPr lang="en-GB" dirty="0"/>
              <a:t>Notify caregivers about health changes that may go unreported or unnoticed by the patient but that may represent early warning signs of an impending health event</a:t>
            </a:r>
          </a:p>
        </p:txBody>
      </p:sp>
      <p:sp>
        <p:nvSpPr>
          <p:cNvPr id="4" name="Segnaposto numero diapositiva 3"/>
          <p:cNvSpPr>
            <a:spLocks noGrp="1"/>
          </p:cNvSpPr>
          <p:nvPr>
            <p:ph type="sldNum" sz="quarter" idx="12"/>
          </p:nvPr>
        </p:nvSpPr>
        <p:spPr/>
        <p:txBody>
          <a:bodyPr/>
          <a:lstStyle/>
          <a:p>
            <a:fld id="{31DE2C5B-556E-47B8-A792-024C2FCA4ACC}" type="slidenum">
              <a:rPr lang="en-GB" smtClean="0"/>
              <a:t>19</a:t>
            </a:fld>
            <a:endParaRPr lang="en-GB"/>
          </a:p>
        </p:txBody>
      </p:sp>
    </p:spTree>
    <p:extLst>
      <p:ext uri="{BB962C8B-B14F-4D97-AF65-F5344CB8AC3E}">
        <p14:creationId xmlns:p14="http://schemas.microsoft.com/office/powerpoint/2010/main" val="16790209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CE9562D-FAB1-9214-828E-6A4C1A9C4C65}"/>
              </a:ext>
            </a:extLst>
          </p:cNvPr>
          <p:cNvSpPr>
            <a:spLocks noGrp="1"/>
          </p:cNvSpPr>
          <p:nvPr>
            <p:ph type="title"/>
          </p:nvPr>
        </p:nvSpPr>
        <p:spPr/>
        <p:txBody>
          <a:bodyPr/>
          <a:lstStyle/>
          <a:p>
            <a:r>
              <a:rPr lang="it-IT" dirty="0"/>
              <a:t>Agenda</a:t>
            </a:r>
          </a:p>
        </p:txBody>
      </p:sp>
      <p:sp>
        <p:nvSpPr>
          <p:cNvPr id="3" name="Segnaposto contenuto 2">
            <a:extLst>
              <a:ext uri="{FF2B5EF4-FFF2-40B4-BE49-F238E27FC236}">
                <a16:creationId xmlns:a16="http://schemas.microsoft.com/office/drawing/2014/main" id="{ADABB2F5-81C2-118E-73A3-43CD4E82A911}"/>
              </a:ext>
            </a:extLst>
          </p:cNvPr>
          <p:cNvSpPr>
            <a:spLocks noGrp="1"/>
          </p:cNvSpPr>
          <p:nvPr>
            <p:ph idx="1"/>
          </p:nvPr>
        </p:nvSpPr>
        <p:spPr/>
        <p:txBody>
          <a:bodyPr/>
          <a:lstStyle/>
          <a:p>
            <a:pPr>
              <a:lnSpc>
                <a:spcPct val="150000"/>
              </a:lnSpc>
            </a:pPr>
            <a:r>
              <a:rPr lang="en-GB" dirty="0"/>
              <a:t>Teacher introduction</a:t>
            </a:r>
          </a:p>
          <a:p>
            <a:pPr>
              <a:lnSpc>
                <a:spcPct val="150000"/>
              </a:lnSpc>
            </a:pPr>
            <a:r>
              <a:rPr lang="en-GB" dirty="0"/>
              <a:t>What is the course about</a:t>
            </a:r>
          </a:p>
          <a:p>
            <a:pPr>
              <a:lnSpc>
                <a:spcPct val="150000"/>
              </a:lnSpc>
            </a:pPr>
            <a:r>
              <a:rPr lang="en-GB" dirty="0"/>
              <a:t>The architecture of wearable IoT systems</a:t>
            </a:r>
          </a:p>
          <a:p>
            <a:pPr>
              <a:lnSpc>
                <a:spcPct val="150000"/>
              </a:lnSpc>
            </a:pPr>
            <a:r>
              <a:rPr lang="en-GB" dirty="0"/>
              <a:t>Applications of wearable IoT in healthcare and wellbeing</a:t>
            </a:r>
          </a:p>
          <a:p>
            <a:pPr>
              <a:lnSpc>
                <a:spcPct val="150000"/>
              </a:lnSpc>
            </a:pPr>
            <a:r>
              <a:rPr lang="en-GB" dirty="0"/>
              <a:t>Course program</a:t>
            </a:r>
          </a:p>
          <a:p>
            <a:pPr>
              <a:lnSpc>
                <a:spcPct val="150000"/>
              </a:lnSpc>
            </a:pPr>
            <a:r>
              <a:rPr lang="en-GB" dirty="0"/>
              <a:t>The exam</a:t>
            </a:r>
          </a:p>
          <a:p>
            <a:pPr>
              <a:lnSpc>
                <a:spcPct val="150000"/>
              </a:lnSpc>
            </a:pPr>
            <a:r>
              <a:rPr lang="en-GB" dirty="0"/>
              <a:t>Extra</a:t>
            </a:r>
          </a:p>
        </p:txBody>
      </p:sp>
      <p:sp>
        <p:nvSpPr>
          <p:cNvPr id="4" name="Segnaposto numero diapositiva 3">
            <a:extLst>
              <a:ext uri="{FF2B5EF4-FFF2-40B4-BE49-F238E27FC236}">
                <a16:creationId xmlns:a16="http://schemas.microsoft.com/office/drawing/2014/main" id="{C1E7AC35-9E13-3771-DCEC-E4EA4A791178}"/>
              </a:ext>
            </a:extLst>
          </p:cNvPr>
          <p:cNvSpPr>
            <a:spLocks noGrp="1"/>
          </p:cNvSpPr>
          <p:nvPr>
            <p:ph type="sldNum" sz="quarter" idx="12"/>
          </p:nvPr>
        </p:nvSpPr>
        <p:spPr/>
        <p:txBody>
          <a:bodyPr/>
          <a:lstStyle/>
          <a:p>
            <a:fld id="{31DE2C5B-556E-47B8-A792-024C2FCA4ACC}" type="slidenum">
              <a:rPr lang="en-GB" smtClean="0"/>
              <a:t>2</a:t>
            </a:fld>
            <a:endParaRPr lang="en-GB"/>
          </a:p>
        </p:txBody>
      </p:sp>
    </p:spTree>
    <p:extLst>
      <p:ext uri="{BB962C8B-B14F-4D97-AF65-F5344CB8AC3E}">
        <p14:creationId xmlns:p14="http://schemas.microsoft.com/office/powerpoint/2010/main" val="3151067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it-IT" dirty="0" err="1"/>
              <a:t>Telemonitoring</a:t>
            </a:r>
            <a:r>
              <a:rPr lang="it-IT" dirty="0"/>
              <a:t> and telemedicine in </a:t>
            </a:r>
            <a:r>
              <a:rPr lang="it-IT" dirty="0" err="1"/>
              <a:t>chronic</a:t>
            </a:r>
            <a:r>
              <a:rPr lang="it-IT" dirty="0"/>
              <a:t> </a:t>
            </a:r>
            <a:r>
              <a:rPr lang="it-IT" dirty="0" err="1"/>
              <a:t>diseases</a:t>
            </a:r>
            <a:endParaRPr lang="en-US" dirty="0"/>
          </a:p>
        </p:txBody>
      </p:sp>
      <p:sp>
        <p:nvSpPr>
          <p:cNvPr id="3" name="Segnaposto contenuto 2"/>
          <p:cNvSpPr>
            <a:spLocks noGrp="1"/>
          </p:cNvSpPr>
          <p:nvPr>
            <p:ph idx="1"/>
          </p:nvPr>
        </p:nvSpPr>
        <p:spPr>
          <a:xfrm>
            <a:off x="428172" y="1361168"/>
            <a:ext cx="11368314" cy="4586552"/>
          </a:xfrm>
        </p:spPr>
        <p:txBody>
          <a:bodyPr>
            <a:normAutofit/>
          </a:bodyPr>
          <a:lstStyle/>
          <a:p>
            <a:r>
              <a:rPr lang="en-US" sz="2200" dirty="0"/>
              <a:t>Example: </a:t>
            </a:r>
            <a:r>
              <a:rPr lang="en-US" sz="2200" dirty="0" err="1"/>
              <a:t>Telemonitoring</a:t>
            </a:r>
            <a:r>
              <a:rPr lang="en-US" sz="2200" dirty="0"/>
              <a:t> of glucose concentration in people with diabetes</a:t>
            </a:r>
          </a:p>
        </p:txBody>
      </p:sp>
      <p:pic>
        <p:nvPicPr>
          <p:cNvPr id="4" name="Immagin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3610" y="2112497"/>
            <a:ext cx="6991350" cy="4002295"/>
          </a:xfrm>
          <a:prstGeom prst="rect">
            <a:avLst/>
          </a:prstGeom>
        </p:spPr>
      </p:pic>
      <p:sp>
        <p:nvSpPr>
          <p:cNvPr id="5" name="Segnaposto contenuto 2"/>
          <p:cNvSpPr txBox="1">
            <a:spLocks/>
          </p:cNvSpPr>
          <p:nvPr/>
        </p:nvSpPr>
        <p:spPr>
          <a:xfrm>
            <a:off x="6826397" y="2271448"/>
            <a:ext cx="4970089" cy="3676272"/>
          </a:xfrm>
          <a:prstGeom prst="rect">
            <a:avLst/>
          </a:prstGeom>
        </p:spPr>
        <p:txBody>
          <a:bodyPr vert="horz" lIns="91440" tIns="45720" rIns="91440" bIns="45720" rtlCol="0">
            <a:normAutofit/>
          </a:bodyPr>
          <a:lstStyle>
            <a:lvl1pPr marL="342900" indent="-342900" algn="l" defTabSz="914400" rtl="0" eaLnBrk="1" latinLnBrk="0" hangingPunct="1">
              <a:lnSpc>
                <a:spcPct val="90000"/>
              </a:lnSpc>
              <a:spcBef>
                <a:spcPts val="1000"/>
              </a:spcBef>
              <a:buClr>
                <a:srgbClr val="00B050"/>
              </a:buClr>
              <a:buFont typeface="Wingdings" panose="05000000000000000000" pitchFamily="2" charset="2"/>
              <a:buChar char="Ø"/>
              <a:defRPr sz="2400" kern="1200">
                <a:solidFill>
                  <a:schemeClr val="tx1"/>
                </a:solidFill>
                <a:latin typeface="Palatino Linotype" panose="02040502050505030304" pitchFamily="18" charset="0"/>
                <a:ea typeface="+mn-ea"/>
                <a:cs typeface="+mn-cs"/>
              </a:defRPr>
            </a:lvl1pPr>
            <a:lvl2pPr marL="685800" indent="-228600" algn="l" defTabSz="914400" rtl="0" eaLnBrk="1" latinLnBrk="0" hangingPunct="1">
              <a:lnSpc>
                <a:spcPct val="90000"/>
              </a:lnSpc>
              <a:spcBef>
                <a:spcPts val="500"/>
              </a:spcBef>
              <a:buClr>
                <a:srgbClr val="00B050"/>
              </a:buClr>
              <a:buFont typeface="Wingdings" panose="05000000000000000000" pitchFamily="2" charset="2"/>
              <a:buChar char="§"/>
              <a:defRPr sz="2000" kern="1200">
                <a:solidFill>
                  <a:schemeClr val="tx1"/>
                </a:solidFill>
                <a:latin typeface="Palatino Linotype" panose="02040502050505030304" pitchFamily="18" charset="0"/>
                <a:ea typeface="+mn-ea"/>
                <a:cs typeface="+mn-cs"/>
              </a:defRPr>
            </a:lvl2pPr>
            <a:lvl3pPr marL="1143000" indent="-228600" algn="l" defTabSz="914400" rtl="0" eaLnBrk="1" latinLnBrk="0" hangingPunct="1">
              <a:lnSpc>
                <a:spcPct val="90000"/>
              </a:lnSpc>
              <a:spcBef>
                <a:spcPts val="500"/>
              </a:spcBef>
              <a:buClr>
                <a:srgbClr val="00B050"/>
              </a:buClr>
              <a:buFont typeface="Arial" panose="020B0604020202020204" pitchFamily="34" charset="0"/>
              <a:buChar char="•"/>
              <a:defRPr sz="1800" kern="1200">
                <a:solidFill>
                  <a:schemeClr val="tx1"/>
                </a:solidFill>
                <a:latin typeface="Palatino Linotype" panose="02040502050505030304" pitchFamily="18" charset="0"/>
                <a:ea typeface="+mn-ea"/>
                <a:cs typeface="+mn-cs"/>
              </a:defRPr>
            </a:lvl3pPr>
            <a:lvl4pPr marL="1600200" indent="-228600" algn="l" defTabSz="914400" rtl="0" eaLnBrk="1" latinLnBrk="0" hangingPunct="1">
              <a:lnSpc>
                <a:spcPct val="90000"/>
              </a:lnSpc>
              <a:spcBef>
                <a:spcPts val="500"/>
              </a:spcBef>
              <a:buClr>
                <a:srgbClr val="00B050"/>
              </a:buClr>
              <a:buFont typeface="Courier New" panose="02070309020205020404" pitchFamily="49" charset="0"/>
              <a:buChar char="o"/>
              <a:defRPr sz="1600" kern="1200">
                <a:solidFill>
                  <a:schemeClr val="tx1"/>
                </a:solidFill>
                <a:latin typeface="Palatino Linotype" panose="02040502050505030304" pitchFamily="18" charset="0"/>
                <a:ea typeface="+mn-ea"/>
                <a:cs typeface="+mn-cs"/>
              </a:defRPr>
            </a:lvl4pPr>
            <a:lvl5pPr marL="2057400" indent="-228600" algn="l" defTabSz="914400" rtl="0" eaLnBrk="1" latinLnBrk="0" hangingPunct="1">
              <a:lnSpc>
                <a:spcPct val="90000"/>
              </a:lnSpc>
              <a:spcBef>
                <a:spcPts val="500"/>
              </a:spcBef>
              <a:buClr>
                <a:srgbClr val="00B050"/>
              </a:buClr>
              <a:buFont typeface="Times New Roman" panose="02020603050405020304" pitchFamily="18" charset="0"/>
              <a:buChar char="̶"/>
              <a:defRPr sz="1600" kern="1200">
                <a:solidFill>
                  <a:schemeClr val="tx1"/>
                </a:solidFill>
                <a:latin typeface="Palatino Linotype" panose="0204050205050503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200" dirty="0"/>
              <a:t>Through a dedicated telemonitoring application, the doctor can remotely review patients data at any time</a:t>
            </a:r>
          </a:p>
          <a:p>
            <a:r>
              <a:rPr lang="en-US" sz="2200" dirty="0"/>
              <a:t>Continuous data synchronization</a:t>
            </a:r>
          </a:p>
          <a:p>
            <a:r>
              <a:rPr lang="en-US" sz="2200" dirty="0"/>
              <a:t>Remote monitoring also possible for parents and caregivers</a:t>
            </a:r>
          </a:p>
        </p:txBody>
      </p:sp>
      <p:sp>
        <p:nvSpPr>
          <p:cNvPr id="6" name="Segnaposto numero diapositiva 5"/>
          <p:cNvSpPr>
            <a:spLocks noGrp="1"/>
          </p:cNvSpPr>
          <p:nvPr>
            <p:ph type="sldNum" sz="quarter" idx="12"/>
          </p:nvPr>
        </p:nvSpPr>
        <p:spPr/>
        <p:txBody>
          <a:bodyPr/>
          <a:lstStyle/>
          <a:p>
            <a:fld id="{31DE2C5B-556E-47B8-A792-024C2FCA4ACC}" type="slidenum">
              <a:rPr lang="en-GB" smtClean="0"/>
              <a:t>20</a:t>
            </a:fld>
            <a:endParaRPr lang="en-GB"/>
          </a:p>
        </p:txBody>
      </p:sp>
    </p:spTree>
    <p:extLst>
      <p:ext uri="{BB962C8B-B14F-4D97-AF65-F5344CB8AC3E}">
        <p14:creationId xmlns:p14="http://schemas.microsoft.com/office/powerpoint/2010/main" val="22716241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dirty="0"/>
              <a:t>Investigative monitoring for diagnostic purpose</a:t>
            </a:r>
          </a:p>
        </p:txBody>
      </p:sp>
      <p:sp>
        <p:nvSpPr>
          <p:cNvPr id="3" name="Segnaposto contenuto 2"/>
          <p:cNvSpPr>
            <a:spLocks noGrp="1"/>
          </p:cNvSpPr>
          <p:nvPr>
            <p:ph idx="1"/>
          </p:nvPr>
        </p:nvSpPr>
        <p:spPr>
          <a:xfrm>
            <a:off x="428172" y="1361167"/>
            <a:ext cx="11368314" cy="5113774"/>
          </a:xfrm>
        </p:spPr>
        <p:txBody>
          <a:bodyPr>
            <a:normAutofit/>
          </a:bodyPr>
          <a:lstStyle/>
          <a:p>
            <a:r>
              <a:rPr lang="en-US" dirty="0"/>
              <a:t>Monitoring of health parameters in </a:t>
            </a:r>
            <a:r>
              <a:rPr lang="en-US" b="1" dirty="0" err="1"/>
              <a:t>outclinic</a:t>
            </a:r>
            <a:r>
              <a:rPr lang="en-US" b="1" dirty="0"/>
              <a:t> context</a:t>
            </a:r>
            <a:r>
              <a:rPr lang="en-US" dirty="0"/>
              <a:t>, for a limited period of time (e.g., few days) to </a:t>
            </a:r>
            <a:r>
              <a:rPr lang="en-US" b="1" dirty="0"/>
              <a:t>detect</a:t>
            </a:r>
            <a:r>
              <a:rPr lang="en-US" dirty="0"/>
              <a:t> a particular health condition that cannot be observed in clinic, to track the progress of a disease, or to </a:t>
            </a:r>
            <a:r>
              <a:rPr lang="en-US" b="1" dirty="0"/>
              <a:t>monitor</a:t>
            </a:r>
            <a:r>
              <a:rPr lang="en-US" dirty="0"/>
              <a:t> recovery from a specific health event. </a:t>
            </a:r>
          </a:p>
          <a:p>
            <a:endParaRPr lang="en-US" dirty="0"/>
          </a:p>
          <a:p>
            <a:r>
              <a:rPr lang="en-US" dirty="0"/>
              <a:t>Examples:</a:t>
            </a:r>
          </a:p>
          <a:p>
            <a:pPr lvl="1"/>
            <a:r>
              <a:rPr lang="en-US" b="1" dirty="0"/>
              <a:t>Professional CGM sensor</a:t>
            </a:r>
            <a:r>
              <a:rPr lang="en-US" dirty="0"/>
              <a:t>: CGM provided to the patient for a short period (e.g., 7 days). Based on the collected data the doctor can adjust/optimize the patient’s therapy.</a:t>
            </a:r>
          </a:p>
          <a:p>
            <a:pPr lvl="1"/>
            <a:r>
              <a:rPr lang="en-US" b="1" dirty="0"/>
              <a:t>Holter and extended-</a:t>
            </a:r>
            <a:r>
              <a:rPr lang="en-US" b="1" dirty="0" err="1"/>
              <a:t>holter</a:t>
            </a:r>
            <a:r>
              <a:rPr lang="en-US" b="1" dirty="0"/>
              <a:t> systems</a:t>
            </a:r>
            <a:r>
              <a:rPr lang="en-US" dirty="0"/>
              <a:t>: monitor HR for limited periods (e.g., 1-7 days) for detection of heart issues, e.g., cardiac arrhythmias</a:t>
            </a:r>
          </a:p>
          <a:p>
            <a:pPr lvl="1"/>
            <a:r>
              <a:rPr lang="en-US" b="1" dirty="0"/>
              <a:t>At-home sleep test </a:t>
            </a:r>
            <a:r>
              <a:rPr lang="en-US" dirty="0"/>
              <a:t>for the diagnosis of obstructive sleep apnea (stops in breathing during sleep): monitoring of sleep at home for at least 1 night using wearable sensors provided by the doctor (breathing sensor, effort belt, pulse oximeter, and microphone)</a:t>
            </a:r>
          </a:p>
          <a:p>
            <a:endParaRPr lang="it-IT" dirty="0"/>
          </a:p>
          <a:p>
            <a:endParaRPr lang="it-IT" dirty="0"/>
          </a:p>
        </p:txBody>
      </p:sp>
      <p:sp>
        <p:nvSpPr>
          <p:cNvPr id="4" name="Segnaposto contenuto 2"/>
          <p:cNvSpPr txBox="1">
            <a:spLocks/>
          </p:cNvSpPr>
          <p:nvPr/>
        </p:nvSpPr>
        <p:spPr>
          <a:xfrm>
            <a:off x="428172" y="3045806"/>
            <a:ext cx="5511309" cy="2844248"/>
          </a:xfrm>
          <a:prstGeom prst="rect">
            <a:avLst/>
          </a:prstGeom>
        </p:spPr>
        <p:txBody>
          <a:bodyPr vert="horz" lIns="91440" tIns="45720" rIns="91440" bIns="45720" rtlCol="0">
            <a:normAutofit/>
          </a:bodyPr>
          <a:lstStyle>
            <a:lvl1pPr marL="342900" indent="-342900" algn="l" defTabSz="914400" rtl="0" eaLnBrk="1" latinLnBrk="0" hangingPunct="1">
              <a:lnSpc>
                <a:spcPct val="90000"/>
              </a:lnSpc>
              <a:spcBef>
                <a:spcPts val="1000"/>
              </a:spcBef>
              <a:buClr>
                <a:srgbClr val="00B050"/>
              </a:buClr>
              <a:buFont typeface="Wingdings" panose="05000000000000000000" pitchFamily="2" charset="2"/>
              <a:buChar char="Ø"/>
              <a:defRPr sz="2400" kern="1200">
                <a:solidFill>
                  <a:schemeClr val="tx1"/>
                </a:solidFill>
                <a:latin typeface="Palatino Linotype" panose="02040502050505030304" pitchFamily="18" charset="0"/>
                <a:ea typeface="+mn-ea"/>
                <a:cs typeface="+mn-cs"/>
              </a:defRPr>
            </a:lvl1pPr>
            <a:lvl2pPr marL="685800" indent="-228600" algn="l" defTabSz="914400" rtl="0" eaLnBrk="1" latinLnBrk="0" hangingPunct="1">
              <a:lnSpc>
                <a:spcPct val="90000"/>
              </a:lnSpc>
              <a:spcBef>
                <a:spcPts val="500"/>
              </a:spcBef>
              <a:buClr>
                <a:srgbClr val="00B050"/>
              </a:buClr>
              <a:buFont typeface="Wingdings" panose="05000000000000000000" pitchFamily="2" charset="2"/>
              <a:buChar char="§"/>
              <a:defRPr sz="2000" kern="1200">
                <a:solidFill>
                  <a:schemeClr val="tx1"/>
                </a:solidFill>
                <a:latin typeface="Palatino Linotype" panose="02040502050505030304" pitchFamily="18" charset="0"/>
                <a:ea typeface="+mn-ea"/>
                <a:cs typeface="+mn-cs"/>
              </a:defRPr>
            </a:lvl2pPr>
            <a:lvl3pPr marL="1143000" indent="-228600" algn="l" defTabSz="914400" rtl="0" eaLnBrk="1" latinLnBrk="0" hangingPunct="1">
              <a:lnSpc>
                <a:spcPct val="90000"/>
              </a:lnSpc>
              <a:spcBef>
                <a:spcPts val="500"/>
              </a:spcBef>
              <a:buClr>
                <a:srgbClr val="00B050"/>
              </a:buClr>
              <a:buFont typeface="Arial" panose="020B0604020202020204" pitchFamily="34" charset="0"/>
              <a:buChar char="•"/>
              <a:defRPr sz="1800" kern="1200">
                <a:solidFill>
                  <a:schemeClr val="tx1"/>
                </a:solidFill>
                <a:latin typeface="Palatino Linotype" panose="02040502050505030304" pitchFamily="18" charset="0"/>
                <a:ea typeface="+mn-ea"/>
                <a:cs typeface="+mn-cs"/>
              </a:defRPr>
            </a:lvl3pPr>
            <a:lvl4pPr marL="1600200" indent="-228600" algn="l" defTabSz="914400" rtl="0" eaLnBrk="1" latinLnBrk="0" hangingPunct="1">
              <a:lnSpc>
                <a:spcPct val="90000"/>
              </a:lnSpc>
              <a:spcBef>
                <a:spcPts val="500"/>
              </a:spcBef>
              <a:buClr>
                <a:srgbClr val="00B050"/>
              </a:buClr>
              <a:buFont typeface="Courier New" panose="02070309020205020404" pitchFamily="49" charset="0"/>
              <a:buChar char="o"/>
              <a:defRPr sz="1600" kern="1200">
                <a:solidFill>
                  <a:schemeClr val="tx1"/>
                </a:solidFill>
                <a:latin typeface="Palatino Linotype" panose="02040502050505030304" pitchFamily="18" charset="0"/>
                <a:ea typeface="+mn-ea"/>
                <a:cs typeface="+mn-cs"/>
              </a:defRPr>
            </a:lvl4pPr>
            <a:lvl5pPr marL="2057400" indent="-228600" algn="l" defTabSz="914400" rtl="0" eaLnBrk="1" latinLnBrk="0" hangingPunct="1">
              <a:lnSpc>
                <a:spcPct val="90000"/>
              </a:lnSpc>
              <a:spcBef>
                <a:spcPts val="500"/>
              </a:spcBef>
              <a:buClr>
                <a:srgbClr val="00B050"/>
              </a:buClr>
              <a:buFont typeface="Times New Roman" panose="02020603050405020304" pitchFamily="18" charset="0"/>
              <a:buChar char="̶"/>
              <a:defRPr sz="1600" kern="1200">
                <a:solidFill>
                  <a:schemeClr val="tx1"/>
                </a:solidFill>
                <a:latin typeface="Palatino Linotype" panose="0204050205050503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it-IT" dirty="0"/>
          </a:p>
          <a:p>
            <a:endParaRPr lang="it-IT" dirty="0"/>
          </a:p>
        </p:txBody>
      </p:sp>
      <p:sp>
        <p:nvSpPr>
          <p:cNvPr id="5" name="Segnaposto contenuto 2"/>
          <p:cNvSpPr txBox="1">
            <a:spLocks/>
          </p:cNvSpPr>
          <p:nvPr/>
        </p:nvSpPr>
        <p:spPr>
          <a:xfrm>
            <a:off x="6404723" y="5337849"/>
            <a:ext cx="5511309" cy="1550908"/>
          </a:xfrm>
          <a:prstGeom prst="rect">
            <a:avLst/>
          </a:prstGeom>
        </p:spPr>
        <p:txBody>
          <a:bodyPr vert="horz" lIns="91440" tIns="45720" rIns="91440" bIns="45720" rtlCol="0">
            <a:normAutofit/>
          </a:bodyPr>
          <a:lstStyle>
            <a:lvl1pPr marL="342900" indent="-342900" algn="l" defTabSz="914400" rtl="0" eaLnBrk="1" latinLnBrk="0" hangingPunct="1">
              <a:lnSpc>
                <a:spcPct val="90000"/>
              </a:lnSpc>
              <a:spcBef>
                <a:spcPts val="1000"/>
              </a:spcBef>
              <a:buClr>
                <a:srgbClr val="00B050"/>
              </a:buClr>
              <a:buFont typeface="Wingdings" panose="05000000000000000000" pitchFamily="2" charset="2"/>
              <a:buChar char="Ø"/>
              <a:defRPr sz="2400" kern="1200">
                <a:solidFill>
                  <a:schemeClr val="tx1"/>
                </a:solidFill>
                <a:latin typeface="Palatino Linotype" panose="02040502050505030304" pitchFamily="18" charset="0"/>
                <a:ea typeface="+mn-ea"/>
                <a:cs typeface="+mn-cs"/>
              </a:defRPr>
            </a:lvl1pPr>
            <a:lvl2pPr marL="685800" indent="-228600" algn="l" defTabSz="914400" rtl="0" eaLnBrk="1" latinLnBrk="0" hangingPunct="1">
              <a:lnSpc>
                <a:spcPct val="90000"/>
              </a:lnSpc>
              <a:spcBef>
                <a:spcPts val="500"/>
              </a:spcBef>
              <a:buClr>
                <a:srgbClr val="00B050"/>
              </a:buClr>
              <a:buFont typeface="Wingdings" panose="05000000000000000000" pitchFamily="2" charset="2"/>
              <a:buChar char="§"/>
              <a:defRPr sz="2000" kern="1200">
                <a:solidFill>
                  <a:schemeClr val="tx1"/>
                </a:solidFill>
                <a:latin typeface="Palatino Linotype" panose="02040502050505030304" pitchFamily="18" charset="0"/>
                <a:ea typeface="+mn-ea"/>
                <a:cs typeface="+mn-cs"/>
              </a:defRPr>
            </a:lvl2pPr>
            <a:lvl3pPr marL="1143000" indent="-228600" algn="l" defTabSz="914400" rtl="0" eaLnBrk="1" latinLnBrk="0" hangingPunct="1">
              <a:lnSpc>
                <a:spcPct val="90000"/>
              </a:lnSpc>
              <a:spcBef>
                <a:spcPts val="500"/>
              </a:spcBef>
              <a:buClr>
                <a:srgbClr val="00B050"/>
              </a:buClr>
              <a:buFont typeface="Arial" panose="020B0604020202020204" pitchFamily="34" charset="0"/>
              <a:buChar char="•"/>
              <a:defRPr sz="1800" kern="1200">
                <a:solidFill>
                  <a:schemeClr val="tx1"/>
                </a:solidFill>
                <a:latin typeface="Palatino Linotype" panose="02040502050505030304" pitchFamily="18" charset="0"/>
                <a:ea typeface="+mn-ea"/>
                <a:cs typeface="+mn-cs"/>
              </a:defRPr>
            </a:lvl3pPr>
            <a:lvl4pPr marL="1600200" indent="-228600" algn="l" defTabSz="914400" rtl="0" eaLnBrk="1" latinLnBrk="0" hangingPunct="1">
              <a:lnSpc>
                <a:spcPct val="90000"/>
              </a:lnSpc>
              <a:spcBef>
                <a:spcPts val="500"/>
              </a:spcBef>
              <a:buClr>
                <a:srgbClr val="00B050"/>
              </a:buClr>
              <a:buFont typeface="Courier New" panose="02070309020205020404" pitchFamily="49" charset="0"/>
              <a:buChar char="o"/>
              <a:defRPr sz="1600" kern="1200">
                <a:solidFill>
                  <a:schemeClr val="tx1"/>
                </a:solidFill>
                <a:latin typeface="Palatino Linotype" panose="02040502050505030304" pitchFamily="18" charset="0"/>
                <a:ea typeface="+mn-ea"/>
                <a:cs typeface="+mn-cs"/>
              </a:defRPr>
            </a:lvl4pPr>
            <a:lvl5pPr marL="2057400" indent="-228600" algn="l" defTabSz="914400" rtl="0" eaLnBrk="1" latinLnBrk="0" hangingPunct="1">
              <a:lnSpc>
                <a:spcPct val="90000"/>
              </a:lnSpc>
              <a:spcBef>
                <a:spcPts val="500"/>
              </a:spcBef>
              <a:buClr>
                <a:srgbClr val="00B050"/>
              </a:buClr>
              <a:buFont typeface="Times New Roman" panose="02020603050405020304" pitchFamily="18" charset="0"/>
              <a:buChar char="̶"/>
              <a:defRPr sz="1600" kern="1200">
                <a:solidFill>
                  <a:schemeClr val="tx1"/>
                </a:solidFill>
                <a:latin typeface="Palatino Linotype" panose="0204050205050503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it-IT" dirty="0"/>
          </a:p>
        </p:txBody>
      </p:sp>
      <p:sp>
        <p:nvSpPr>
          <p:cNvPr id="6" name="Segnaposto numero diapositiva 5"/>
          <p:cNvSpPr>
            <a:spLocks noGrp="1"/>
          </p:cNvSpPr>
          <p:nvPr>
            <p:ph type="sldNum" sz="quarter" idx="12"/>
          </p:nvPr>
        </p:nvSpPr>
        <p:spPr/>
        <p:txBody>
          <a:bodyPr/>
          <a:lstStyle/>
          <a:p>
            <a:fld id="{31DE2C5B-556E-47B8-A792-024C2FCA4ACC}" type="slidenum">
              <a:rPr lang="en-GB" smtClean="0"/>
              <a:t>21</a:t>
            </a:fld>
            <a:endParaRPr lang="en-GB"/>
          </a:p>
        </p:txBody>
      </p:sp>
    </p:spTree>
    <p:extLst>
      <p:ext uri="{BB962C8B-B14F-4D97-AF65-F5344CB8AC3E}">
        <p14:creationId xmlns:p14="http://schemas.microsoft.com/office/powerpoint/2010/main" val="10556667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Sensor-</a:t>
            </a:r>
            <a:r>
              <a:rPr lang="it-IT" dirty="0" err="1"/>
              <a:t>based</a:t>
            </a:r>
            <a:r>
              <a:rPr lang="it-IT" dirty="0"/>
              <a:t> </a:t>
            </a:r>
            <a:r>
              <a:rPr lang="it-IT" dirty="0" err="1"/>
              <a:t>biomechanical</a:t>
            </a:r>
            <a:r>
              <a:rPr lang="it-IT" dirty="0"/>
              <a:t> </a:t>
            </a:r>
            <a:r>
              <a:rPr lang="it-IT" dirty="0" err="1"/>
              <a:t>telerehabilitation</a:t>
            </a:r>
            <a:endParaRPr lang="en-GB" dirty="0"/>
          </a:p>
        </p:txBody>
      </p:sp>
      <p:sp>
        <p:nvSpPr>
          <p:cNvPr id="3" name="Segnaposto contenuto 2"/>
          <p:cNvSpPr>
            <a:spLocks noGrp="1"/>
          </p:cNvSpPr>
          <p:nvPr>
            <p:ph idx="1"/>
          </p:nvPr>
        </p:nvSpPr>
        <p:spPr>
          <a:xfrm>
            <a:off x="428172" y="1361167"/>
            <a:ext cx="7611514" cy="4858203"/>
          </a:xfrm>
        </p:spPr>
        <p:txBody>
          <a:bodyPr>
            <a:normAutofit/>
          </a:bodyPr>
          <a:lstStyle/>
          <a:p>
            <a:r>
              <a:rPr lang="en-GB" dirty="0"/>
              <a:t>Key components: </a:t>
            </a:r>
          </a:p>
          <a:p>
            <a:pPr lvl="1"/>
            <a:r>
              <a:rPr lang="en-GB" dirty="0"/>
              <a:t>Wearable </a:t>
            </a:r>
            <a:r>
              <a:rPr lang="en-GB" b="1" dirty="0"/>
              <a:t>inertial sensors </a:t>
            </a:r>
            <a:r>
              <a:rPr lang="en-GB" dirty="0"/>
              <a:t>tracking patient’s movement </a:t>
            </a:r>
          </a:p>
          <a:p>
            <a:pPr lvl="1"/>
            <a:r>
              <a:rPr lang="en-GB" dirty="0"/>
              <a:t>I</a:t>
            </a:r>
            <a:r>
              <a:rPr lang="en-GB" b="1" dirty="0"/>
              <a:t>nteractive software</a:t>
            </a:r>
          </a:p>
          <a:p>
            <a:pPr lvl="2"/>
            <a:r>
              <a:rPr lang="en-GB" dirty="0"/>
              <a:t>displays personalized rehabilitation exercises</a:t>
            </a:r>
          </a:p>
          <a:p>
            <a:pPr lvl="2"/>
            <a:r>
              <a:rPr lang="en-GB" dirty="0"/>
              <a:t>receives the sensors’ data</a:t>
            </a:r>
          </a:p>
          <a:p>
            <a:pPr lvl="2"/>
            <a:r>
              <a:rPr lang="en-GB" dirty="0"/>
              <a:t>provides the real-time representations of the patient </a:t>
            </a:r>
          </a:p>
          <a:p>
            <a:pPr lvl="2"/>
            <a:r>
              <a:rPr lang="en-GB" dirty="0"/>
              <a:t>provides visual feedback to the patient, e.g. using an avatar</a:t>
            </a:r>
          </a:p>
          <a:p>
            <a:pPr lvl="1"/>
            <a:r>
              <a:rPr lang="en-GB" dirty="0"/>
              <a:t>A </a:t>
            </a:r>
            <a:r>
              <a:rPr lang="en-GB" b="1" dirty="0"/>
              <a:t>platform for clinicians </a:t>
            </a:r>
            <a:r>
              <a:rPr lang="en-GB" dirty="0"/>
              <a:t>to remotely follow the therapy sessions in real-time or review the data offline </a:t>
            </a:r>
          </a:p>
          <a:p>
            <a:r>
              <a:rPr lang="en-GB" dirty="0"/>
              <a:t>Main application: remote monitoring of patient performance and progress in a rehabilitation programs (e.g., post-stroke, post-fall, or post-surgical operation)</a:t>
            </a:r>
          </a:p>
        </p:txBody>
      </p:sp>
      <p:pic>
        <p:nvPicPr>
          <p:cNvPr id="5" name="Immagin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02438" y="4336431"/>
            <a:ext cx="3761987" cy="1768134"/>
          </a:xfrm>
          <a:prstGeom prst="rect">
            <a:avLst/>
          </a:prstGeom>
        </p:spPr>
      </p:pic>
      <p:pic>
        <p:nvPicPr>
          <p:cNvPr id="6" name="Immagin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02438" y="1437825"/>
            <a:ext cx="3718226" cy="2482949"/>
          </a:xfrm>
          <a:prstGeom prst="rect">
            <a:avLst/>
          </a:prstGeom>
        </p:spPr>
      </p:pic>
      <p:sp>
        <p:nvSpPr>
          <p:cNvPr id="4" name="Segnaposto numero diapositiva 3"/>
          <p:cNvSpPr>
            <a:spLocks noGrp="1"/>
          </p:cNvSpPr>
          <p:nvPr>
            <p:ph type="sldNum" sz="quarter" idx="12"/>
          </p:nvPr>
        </p:nvSpPr>
        <p:spPr/>
        <p:txBody>
          <a:bodyPr/>
          <a:lstStyle/>
          <a:p>
            <a:fld id="{31DE2C5B-556E-47B8-A792-024C2FCA4ACC}" type="slidenum">
              <a:rPr lang="en-GB" smtClean="0"/>
              <a:t>22</a:t>
            </a:fld>
            <a:endParaRPr lang="en-GB"/>
          </a:p>
        </p:txBody>
      </p:sp>
    </p:spTree>
    <p:extLst>
      <p:ext uri="{BB962C8B-B14F-4D97-AF65-F5344CB8AC3E}">
        <p14:creationId xmlns:p14="http://schemas.microsoft.com/office/powerpoint/2010/main" val="3603203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p:cNvPicPr>
            <a:picLocks noChangeAspect="1"/>
          </p:cNvPicPr>
          <p:nvPr/>
        </p:nvPicPr>
        <p:blipFill rotWithShape="1">
          <a:blip r:embed="rId2" cstate="print">
            <a:extLst>
              <a:ext uri="{28A0092B-C50C-407E-A947-70E740481C1C}">
                <a14:useLocalDpi xmlns:a14="http://schemas.microsoft.com/office/drawing/2010/main" val="0"/>
              </a:ext>
            </a:extLst>
          </a:blip>
          <a:srcRect l="12006" r="8173"/>
          <a:stretch/>
        </p:blipFill>
        <p:spPr>
          <a:xfrm>
            <a:off x="8434306" y="4613983"/>
            <a:ext cx="3362180" cy="2208774"/>
          </a:xfrm>
          <a:prstGeom prst="rect">
            <a:avLst/>
          </a:prstGeom>
        </p:spPr>
      </p:pic>
      <p:pic>
        <p:nvPicPr>
          <p:cNvPr id="4" name="Immagin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7593" y="4723081"/>
            <a:ext cx="1831160" cy="1990578"/>
          </a:xfrm>
          <a:prstGeom prst="rect">
            <a:avLst/>
          </a:prstGeom>
        </p:spPr>
      </p:pic>
      <p:sp>
        <p:nvSpPr>
          <p:cNvPr id="2" name="Titolo 1"/>
          <p:cNvSpPr>
            <a:spLocks noGrp="1"/>
          </p:cNvSpPr>
          <p:nvPr>
            <p:ph type="title"/>
          </p:nvPr>
        </p:nvSpPr>
        <p:spPr/>
        <p:txBody>
          <a:bodyPr/>
          <a:lstStyle/>
          <a:p>
            <a:r>
              <a:rPr lang="it-IT" dirty="0"/>
              <a:t>Sport and fitness </a:t>
            </a:r>
            <a:r>
              <a:rPr lang="it-IT" dirty="0" err="1"/>
              <a:t>sensing</a:t>
            </a:r>
            <a:endParaRPr lang="en-GB" dirty="0"/>
          </a:p>
        </p:txBody>
      </p:sp>
      <p:sp>
        <p:nvSpPr>
          <p:cNvPr id="3" name="Segnaposto contenuto 2"/>
          <p:cNvSpPr>
            <a:spLocks noGrp="1"/>
          </p:cNvSpPr>
          <p:nvPr>
            <p:ph idx="1"/>
          </p:nvPr>
        </p:nvSpPr>
        <p:spPr>
          <a:xfrm>
            <a:off x="539496" y="1284967"/>
            <a:ext cx="11048920" cy="3329016"/>
          </a:xfrm>
        </p:spPr>
        <p:txBody>
          <a:bodyPr>
            <a:normAutofit lnSpcReduction="10000"/>
          </a:bodyPr>
          <a:lstStyle/>
          <a:p>
            <a:r>
              <a:rPr lang="en-GB" dirty="0"/>
              <a:t>Most common sensors: chest straps, wristbands, </a:t>
            </a:r>
            <a:r>
              <a:rPr lang="en-GB" dirty="0" err="1"/>
              <a:t>footpods</a:t>
            </a:r>
            <a:r>
              <a:rPr lang="en-GB" dirty="0"/>
              <a:t> and insoles, sensor patches, sensors in sportwear clothing (smart clothing), sensors in sportwear </a:t>
            </a:r>
            <a:r>
              <a:rPr lang="en-GB" dirty="0" err="1"/>
              <a:t>equipement</a:t>
            </a:r>
            <a:endParaRPr lang="en-GB" dirty="0"/>
          </a:p>
          <a:p>
            <a:r>
              <a:rPr lang="en-GB" b="1" dirty="0"/>
              <a:t>Real-time monitoring of performance and coaching </a:t>
            </a:r>
            <a:r>
              <a:rPr lang="en-GB" dirty="0"/>
              <a:t>through portable display devices </a:t>
            </a:r>
          </a:p>
          <a:p>
            <a:r>
              <a:rPr lang="en-GB" b="1" dirty="0"/>
              <a:t>Off-line review of sport statistics</a:t>
            </a:r>
            <a:r>
              <a:rPr lang="en-GB" dirty="0"/>
              <a:t>, on web-based portals</a:t>
            </a:r>
          </a:p>
          <a:p>
            <a:r>
              <a:rPr lang="en-GB" b="1" dirty="0"/>
              <a:t>Data sharing and social networking</a:t>
            </a:r>
            <a:endParaRPr lang="en-GB" dirty="0"/>
          </a:p>
          <a:p>
            <a:r>
              <a:rPr lang="en-GB" b="1" dirty="0"/>
              <a:t>Gamification of fitness data</a:t>
            </a:r>
            <a:r>
              <a:rPr lang="en-GB" dirty="0"/>
              <a:t>: gaming features (e.g. fitness challenges) encourage the adoption of fitness technologies.</a:t>
            </a:r>
          </a:p>
        </p:txBody>
      </p:sp>
      <p:pic>
        <p:nvPicPr>
          <p:cNvPr id="6" name="Immagine 5"/>
          <p:cNvPicPr>
            <a:picLocks noChangeAspect="1"/>
          </p:cNvPicPr>
          <p:nvPr/>
        </p:nvPicPr>
        <p:blipFill rotWithShape="1">
          <a:blip r:embed="rId4">
            <a:extLst>
              <a:ext uri="{28A0092B-C50C-407E-A947-70E740481C1C}">
                <a14:useLocalDpi xmlns:a14="http://schemas.microsoft.com/office/drawing/2010/main" val="0"/>
              </a:ext>
            </a:extLst>
          </a:blip>
          <a:srcRect l="19356" r="9446"/>
          <a:stretch/>
        </p:blipFill>
        <p:spPr>
          <a:xfrm>
            <a:off x="1401707" y="4890346"/>
            <a:ext cx="2827607" cy="1668022"/>
          </a:xfrm>
          <a:prstGeom prst="rect">
            <a:avLst/>
          </a:prstGeom>
        </p:spPr>
      </p:pic>
      <p:sp>
        <p:nvSpPr>
          <p:cNvPr id="7" name="Segnaposto numero diapositiva 6"/>
          <p:cNvSpPr>
            <a:spLocks noGrp="1"/>
          </p:cNvSpPr>
          <p:nvPr>
            <p:ph type="sldNum" sz="quarter" idx="12"/>
          </p:nvPr>
        </p:nvSpPr>
        <p:spPr/>
        <p:txBody>
          <a:bodyPr/>
          <a:lstStyle/>
          <a:p>
            <a:fld id="{31DE2C5B-556E-47B8-A792-024C2FCA4ACC}" type="slidenum">
              <a:rPr lang="en-GB" smtClean="0"/>
              <a:t>23</a:t>
            </a:fld>
            <a:endParaRPr lang="en-GB"/>
          </a:p>
        </p:txBody>
      </p:sp>
    </p:spTree>
    <p:extLst>
      <p:ext uri="{BB962C8B-B14F-4D97-AF65-F5344CB8AC3E}">
        <p14:creationId xmlns:p14="http://schemas.microsoft.com/office/powerpoint/2010/main" val="29347022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dirty="0"/>
              <a:t>Activity and sleep monitoring</a:t>
            </a:r>
          </a:p>
        </p:txBody>
      </p:sp>
      <p:sp>
        <p:nvSpPr>
          <p:cNvPr id="3" name="Segnaposto contenuto 2"/>
          <p:cNvSpPr>
            <a:spLocks noGrp="1"/>
          </p:cNvSpPr>
          <p:nvPr>
            <p:ph idx="1"/>
          </p:nvPr>
        </p:nvSpPr>
        <p:spPr>
          <a:xfrm>
            <a:off x="428172" y="1361167"/>
            <a:ext cx="11358444" cy="4858203"/>
          </a:xfrm>
        </p:spPr>
        <p:txBody>
          <a:bodyPr>
            <a:normAutofit/>
          </a:bodyPr>
          <a:lstStyle/>
          <a:p>
            <a:r>
              <a:rPr lang="en-US" sz="2200" dirty="0"/>
              <a:t>Measurements of activity (steps, distance traveled, etc.), calorie balance, sleep quality.</a:t>
            </a:r>
          </a:p>
          <a:p>
            <a:r>
              <a:rPr lang="en-US" sz="2200" dirty="0"/>
              <a:t>Objectives: </a:t>
            </a:r>
          </a:p>
          <a:p>
            <a:pPr lvl="1"/>
            <a:r>
              <a:rPr lang="en-US" sz="2200" b="1" dirty="0"/>
              <a:t>Encourage movement </a:t>
            </a:r>
            <a:r>
              <a:rPr lang="en-US" sz="2200" dirty="0"/>
              <a:t>in sedentary individuals</a:t>
            </a:r>
          </a:p>
          <a:p>
            <a:pPr lvl="1"/>
            <a:r>
              <a:rPr lang="en-GB" sz="2200" b="1" dirty="0"/>
              <a:t>Obesity management</a:t>
            </a:r>
            <a:r>
              <a:rPr lang="en-GB" sz="2200" dirty="0"/>
              <a:t>: monitor an individual’s participation in a weight management program and maintain engagement</a:t>
            </a:r>
          </a:p>
          <a:p>
            <a:pPr lvl="1"/>
            <a:r>
              <a:rPr lang="it-IT" sz="2200" b="1" dirty="0" err="1"/>
              <a:t>Sleep</a:t>
            </a:r>
            <a:r>
              <a:rPr lang="it-IT" sz="2200" b="1" dirty="0"/>
              <a:t> </a:t>
            </a:r>
            <a:r>
              <a:rPr lang="it-IT" sz="2200" b="1" dirty="0" err="1"/>
              <a:t>monitoring</a:t>
            </a:r>
            <a:r>
              <a:rPr lang="it-IT" sz="2200" b="1" dirty="0"/>
              <a:t> </a:t>
            </a:r>
            <a:r>
              <a:rPr lang="it-IT" sz="2200" dirty="0"/>
              <a:t>by </a:t>
            </a:r>
            <a:r>
              <a:rPr lang="it-IT" sz="2200" dirty="0" err="1"/>
              <a:t>contact</a:t>
            </a:r>
            <a:r>
              <a:rPr lang="it-IT" sz="2200" dirty="0"/>
              <a:t> </a:t>
            </a:r>
            <a:r>
              <a:rPr lang="it-IT" sz="2200" dirty="0" err="1"/>
              <a:t>sensors</a:t>
            </a:r>
            <a:r>
              <a:rPr lang="it-IT" sz="2200" dirty="0"/>
              <a:t> (e.g. </a:t>
            </a:r>
            <a:r>
              <a:rPr lang="it-IT" sz="2200" dirty="0" err="1"/>
              <a:t>wristbands</a:t>
            </a:r>
            <a:r>
              <a:rPr lang="it-IT" sz="2200" dirty="0"/>
              <a:t>) or non-</a:t>
            </a:r>
            <a:r>
              <a:rPr lang="it-IT" sz="2200" dirty="0" err="1"/>
              <a:t>contact</a:t>
            </a:r>
            <a:r>
              <a:rPr lang="it-IT" sz="2200" dirty="0"/>
              <a:t> </a:t>
            </a:r>
            <a:r>
              <a:rPr lang="it-IT" sz="2200" dirty="0" err="1"/>
              <a:t>sensors</a:t>
            </a:r>
            <a:r>
              <a:rPr lang="it-IT" sz="2200" dirty="0"/>
              <a:t> (e.g. under-</a:t>
            </a:r>
            <a:r>
              <a:rPr lang="it-IT" sz="2200" dirty="0" err="1"/>
              <a:t>mattress</a:t>
            </a:r>
            <a:r>
              <a:rPr lang="it-IT" sz="2200" dirty="0"/>
              <a:t> </a:t>
            </a:r>
            <a:r>
              <a:rPr lang="it-IT" sz="2200" dirty="0" err="1"/>
              <a:t>sleep</a:t>
            </a:r>
            <a:r>
              <a:rPr lang="it-IT" sz="2200" dirty="0"/>
              <a:t> </a:t>
            </a:r>
            <a:r>
              <a:rPr lang="it-IT" sz="2200" dirty="0" err="1"/>
              <a:t>trackers</a:t>
            </a:r>
            <a:r>
              <a:rPr lang="it-IT" sz="2200" dirty="0"/>
              <a:t>) </a:t>
            </a:r>
          </a:p>
        </p:txBody>
      </p:sp>
      <p:pic>
        <p:nvPicPr>
          <p:cNvPr id="4" name="Immagin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6785" y="3972929"/>
            <a:ext cx="2824381" cy="1765521"/>
          </a:xfrm>
          <a:prstGeom prst="rect">
            <a:avLst/>
          </a:prstGeom>
        </p:spPr>
      </p:pic>
      <p:pic>
        <p:nvPicPr>
          <p:cNvPr id="6" name="Immagine 5"/>
          <p:cNvPicPr>
            <a:picLocks noChangeAspect="1"/>
          </p:cNvPicPr>
          <p:nvPr/>
        </p:nvPicPr>
        <p:blipFill rotWithShape="1">
          <a:blip r:embed="rId3">
            <a:extLst>
              <a:ext uri="{28A0092B-C50C-407E-A947-70E740481C1C}">
                <a14:useLocalDpi xmlns:a14="http://schemas.microsoft.com/office/drawing/2010/main" val="0"/>
              </a:ext>
            </a:extLst>
          </a:blip>
          <a:srcRect t="31459"/>
          <a:stretch/>
        </p:blipFill>
        <p:spPr>
          <a:xfrm>
            <a:off x="9174248" y="4554063"/>
            <a:ext cx="2750967" cy="1885537"/>
          </a:xfrm>
          <a:prstGeom prst="rect">
            <a:avLst/>
          </a:prstGeom>
        </p:spPr>
      </p:pic>
      <p:sp>
        <p:nvSpPr>
          <p:cNvPr id="7" name="Rettangolo 6"/>
          <p:cNvSpPr/>
          <p:nvPr/>
        </p:nvSpPr>
        <p:spPr>
          <a:xfrm>
            <a:off x="3343993" y="4373448"/>
            <a:ext cx="6096000" cy="2246769"/>
          </a:xfrm>
          <a:prstGeom prst="rect">
            <a:avLst/>
          </a:prstGeom>
        </p:spPr>
        <p:txBody>
          <a:bodyPr>
            <a:spAutoFit/>
          </a:bodyPr>
          <a:lstStyle/>
          <a:p>
            <a:r>
              <a:rPr lang="en-GB" sz="2000" u="sng" dirty="0">
                <a:latin typeface="Palatino Linotype" panose="02040502050505030304" pitchFamily="18" charset="0"/>
              </a:rPr>
              <a:t>Baby sleep monitoring sensors</a:t>
            </a:r>
            <a:r>
              <a:rPr lang="en-GB" sz="2000" dirty="0">
                <a:latin typeface="Palatino Linotype" panose="02040502050505030304" pitchFamily="18" charset="0"/>
              </a:rPr>
              <a:t>: </a:t>
            </a:r>
          </a:p>
          <a:p>
            <a:pPr marL="342900" indent="-342900">
              <a:buFont typeface="Arial" panose="020B0604020202020204" pitchFamily="34" charset="0"/>
              <a:buChar char="•"/>
            </a:pPr>
            <a:r>
              <a:rPr lang="en-GB" sz="2000" dirty="0">
                <a:latin typeface="Palatino Linotype" panose="02040502050505030304" pitchFamily="18" charset="0"/>
              </a:rPr>
              <a:t>Inertial sensors monitor movement of the chest or stomach area </a:t>
            </a:r>
          </a:p>
          <a:p>
            <a:pPr marL="342900" indent="-342900">
              <a:buFont typeface="Arial" panose="020B0604020202020204" pitchFamily="34" charset="0"/>
              <a:buChar char="•"/>
            </a:pPr>
            <a:r>
              <a:rPr lang="en-GB" sz="2000" dirty="0">
                <a:latin typeface="Palatino Linotype" panose="02040502050505030304" pitchFamily="18" charset="0"/>
              </a:rPr>
              <a:t>Built-in tactile stimulator triggered if no movement is detected for 15–20 seconds </a:t>
            </a:r>
          </a:p>
          <a:p>
            <a:pPr marL="342900" indent="-342900">
              <a:buFont typeface="Arial" panose="020B0604020202020204" pitchFamily="34" charset="0"/>
              <a:buChar char="•"/>
            </a:pPr>
            <a:r>
              <a:rPr lang="en-GB" sz="2000" dirty="0">
                <a:latin typeface="Palatino Linotype" panose="02040502050505030304" pitchFamily="18" charset="0"/>
              </a:rPr>
              <a:t>If no movement detected after use of tactile stimulation, an alert is generated</a:t>
            </a:r>
          </a:p>
        </p:txBody>
      </p:sp>
      <p:sp>
        <p:nvSpPr>
          <p:cNvPr id="5" name="Segnaposto numero diapositiva 4"/>
          <p:cNvSpPr>
            <a:spLocks noGrp="1"/>
          </p:cNvSpPr>
          <p:nvPr>
            <p:ph type="sldNum" sz="quarter" idx="12"/>
          </p:nvPr>
        </p:nvSpPr>
        <p:spPr/>
        <p:txBody>
          <a:bodyPr/>
          <a:lstStyle/>
          <a:p>
            <a:fld id="{31DE2C5B-556E-47B8-A792-024C2FCA4ACC}" type="slidenum">
              <a:rPr lang="en-GB" smtClean="0"/>
              <a:t>24</a:t>
            </a:fld>
            <a:endParaRPr lang="en-GB"/>
          </a:p>
        </p:txBody>
      </p:sp>
    </p:spTree>
    <p:extLst>
      <p:ext uri="{BB962C8B-B14F-4D97-AF65-F5344CB8AC3E}">
        <p14:creationId xmlns:p14="http://schemas.microsoft.com/office/powerpoint/2010/main" val="767854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Fall </a:t>
            </a:r>
            <a:r>
              <a:rPr lang="it-IT" dirty="0" err="1"/>
              <a:t>detection</a:t>
            </a:r>
            <a:endParaRPr lang="en-GB" dirty="0"/>
          </a:p>
        </p:txBody>
      </p:sp>
      <p:sp>
        <p:nvSpPr>
          <p:cNvPr id="3" name="Segnaposto contenuto 2"/>
          <p:cNvSpPr>
            <a:spLocks noGrp="1"/>
          </p:cNvSpPr>
          <p:nvPr>
            <p:ph idx="1"/>
          </p:nvPr>
        </p:nvSpPr>
        <p:spPr/>
        <p:txBody>
          <a:bodyPr/>
          <a:lstStyle/>
          <a:p>
            <a:r>
              <a:rPr lang="en-US" sz="2200" dirty="0"/>
              <a:t>Falls-related injuries are the biggest cause of injury-related death in older adults</a:t>
            </a:r>
          </a:p>
          <a:p>
            <a:r>
              <a:rPr lang="en-US" sz="2200" b="1" dirty="0"/>
              <a:t>Fall detection devices</a:t>
            </a:r>
            <a:r>
              <a:rPr lang="en-US" sz="2200" dirty="0"/>
              <a:t>: </a:t>
            </a:r>
          </a:p>
          <a:p>
            <a:pPr lvl="1"/>
            <a:r>
              <a:rPr lang="en-US" sz="2200" dirty="0"/>
              <a:t>Detection device based on</a:t>
            </a:r>
            <a:r>
              <a:rPr lang="en-US" sz="2200" b="1" dirty="0"/>
              <a:t> inertial sensors </a:t>
            </a:r>
            <a:r>
              <a:rPr lang="en-US" sz="2200" dirty="0"/>
              <a:t>worn on the wrist or waist or as a pendant.</a:t>
            </a:r>
          </a:p>
          <a:p>
            <a:pPr lvl="1"/>
            <a:r>
              <a:rPr lang="en-US" sz="2200" dirty="0"/>
              <a:t>An algorithm analyses movement measurements in real-time and sends an </a:t>
            </a:r>
            <a:r>
              <a:rPr lang="en-US" sz="2200" b="1" dirty="0"/>
              <a:t>alert</a:t>
            </a:r>
            <a:r>
              <a:rPr lang="en-US" sz="2200" dirty="0"/>
              <a:t> to an in-home base station if a fall is detected.</a:t>
            </a:r>
          </a:p>
          <a:p>
            <a:pPr lvl="1"/>
            <a:r>
              <a:rPr lang="en-US" sz="2200" dirty="0"/>
              <a:t>The in-home base station notifies a call center, which contacts the wearer. </a:t>
            </a:r>
          </a:p>
          <a:p>
            <a:pPr lvl="1"/>
            <a:r>
              <a:rPr lang="en-US" sz="2200" dirty="0"/>
              <a:t>If an emergency is determined or there is no response, the call center notifies the </a:t>
            </a:r>
            <a:r>
              <a:rPr lang="en-US" sz="2200" b="1" dirty="0"/>
              <a:t>emergency services</a:t>
            </a:r>
            <a:r>
              <a:rPr lang="en-US" sz="2200" dirty="0"/>
              <a:t> and alerts designated caregivers and family.</a:t>
            </a:r>
          </a:p>
          <a:p>
            <a:r>
              <a:rPr lang="en-US" sz="2200" dirty="0"/>
              <a:t>Also available in smartwatches used for sport sensing</a:t>
            </a:r>
          </a:p>
          <a:p>
            <a:pPr lvl="1"/>
            <a:endParaRPr lang="en-GB" dirty="0"/>
          </a:p>
        </p:txBody>
      </p:sp>
      <p:pic>
        <p:nvPicPr>
          <p:cNvPr id="4" name="Immagine 3"/>
          <p:cNvPicPr>
            <a:picLocks noChangeAspect="1"/>
          </p:cNvPicPr>
          <p:nvPr/>
        </p:nvPicPr>
        <p:blipFill rotWithShape="1">
          <a:blip r:embed="rId2">
            <a:extLst>
              <a:ext uri="{28A0092B-C50C-407E-A947-70E740481C1C}">
                <a14:useLocalDpi xmlns:a14="http://schemas.microsoft.com/office/drawing/2010/main" val="0"/>
              </a:ext>
            </a:extLst>
          </a:blip>
          <a:srcRect b="22428"/>
          <a:stretch/>
        </p:blipFill>
        <p:spPr>
          <a:xfrm>
            <a:off x="8361675" y="4733264"/>
            <a:ext cx="3025976" cy="1266152"/>
          </a:xfrm>
          <a:prstGeom prst="rect">
            <a:avLst/>
          </a:prstGeom>
        </p:spPr>
      </p:pic>
      <p:pic>
        <p:nvPicPr>
          <p:cNvPr id="5" name="Immagin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18493" y="5174235"/>
            <a:ext cx="2541839" cy="1384133"/>
          </a:xfrm>
          <a:prstGeom prst="rect">
            <a:avLst/>
          </a:prstGeom>
        </p:spPr>
      </p:pic>
      <p:pic>
        <p:nvPicPr>
          <p:cNvPr id="6" name="Immagin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60332" y="5174235"/>
            <a:ext cx="1178120" cy="1514726"/>
          </a:xfrm>
          <a:prstGeom prst="rect">
            <a:avLst/>
          </a:prstGeom>
        </p:spPr>
      </p:pic>
      <p:sp>
        <p:nvSpPr>
          <p:cNvPr id="7" name="Segnaposto numero diapositiva 6"/>
          <p:cNvSpPr>
            <a:spLocks noGrp="1"/>
          </p:cNvSpPr>
          <p:nvPr>
            <p:ph type="sldNum" sz="quarter" idx="12"/>
          </p:nvPr>
        </p:nvSpPr>
        <p:spPr/>
        <p:txBody>
          <a:bodyPr/>
          <a:lstStyle/>
          <a:p>
            <a:fld id="{31DE2C5B-556E-47B8-A792-024C2FCA4ACC}" type="slidenum">
              <a:rPr lang="en-GB" smtClean="0"/>
              <a:t>25</a:t>
            </a:fld>
            <a:endParaRPr lang="en-GB"/>
          </a:p>
        </p:txBody>
      </p:sp>
    </p:spTree>
    <p:extLst>
      <p:ext uri="{BB962C8B-B14F-4D97-AF65-F5344CB8AC3E}">
        <p14:creationId xmlns:p14="http://schemas.microsoft.com/office/powerpoint/2010/main" val="17799419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en-US" dirty="0"/>
              <a:t>The architecture of wearable </a:t>
            </a:r>
            <a:r>
              <a:rPr lang="en-US" dirty="0" err="1"/>
              <a:t>IoT</a:t>
            </a:r>
            <a:r>
              <a:rPr lang="en-US" dirty="0"/>
              <a:t> systems</a:t>
            </a:r>
          </a:p>
        </p:txBody>
      </p:sp>
      <p:sp>
        <p:nvSpPr>
          <p:cNvPr id="4" name="Rettangolo arrotondato 3"/>
          <p:cNvSpPr/>
          <p:nvPr/>
        </p:nvSpPr>
        <p:spPr>
          <a:xfrm>
            <a:off x="586154" y="5457092"/>
            <a:ext cx="10861431" cy="1260000"/>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CasellaDiTesto 4"/>
          <p:cNvSpPr txBox="1"/>
          <p:nvPr/>
        </p:nvSpPr>
        <p:spPr>
          <a:xfrm>
            <a:off x="658166" y="5902426"/>
            <a:ext cx="2620108" cy="369332"/>
          </a:xfrm>
          <a:prstGeom prst="rect">
            <a:avLst/>
          </a:prstGeom>
          <a:noFill/>
        </p:spPr>
        <p:txBody>
          <a:bodyPr wrap="square" rtlCol="0">
            <a:spAutoFit/>
          </a:bodyPr>
          <a:lstStyle/>
          <a:p>
            <a:r>
              <a:rPr lang="it-IT" b="1" dirty="0">
                <a:latin typeface="Palatino Linotype" panose="02040502050505030304" pitchFamily="18" charset="0"/>
              </a:rPr>
              <a:t>1. </a:t>
            </a:r>
            <a:r>
              <a:rPr lang="it-IT" b="1" dirty="0" err="1">
                <a:latin typeface="Palatino Linotype" panose="02040502050505030304" pitchFamily="18" charset="0"/>
              </a:rPr>
              <a:t>Sensing</a:t>
            </a:r>
            <a:r>
              <a:rPr lang="it-IT" b="1" dirty="0">
                <a:latin typeface="Palatino Linotype" panose="02040502050505030304" pitchFamily="18" charset="0"/>
              </a:rPr>
              <a:t> </a:t>
            </a:r>
            <a:r>
              <a:rPr lang="it-IT" b="1" dirty="0" err="1">
                <a:latin typeface="Palatino Linotype" panose="02040502050505030304" pitchFamily="18" charset="0"/>
              </a:rPr>
              <a:t>layer</a:t>
            </a:r>
            <a:endParaRPr lang="en-GB" b="1" dirty="0">
              <a:latin typeface="Palatino Linotype" panose="02040502050505030304" pitchFamily="18" charset="0"/>
            </a:endParaRPr>
          </a:p>
        </p:txBody>
      </p:sp>
      <p:sp>
        <p:nvSpPr>
          <p:cNvPr id="6" name="Rettangolo arrotondato 5"/>
          <p:cNvSpPr/>
          <p:nvPr/>
        </p:nvSpPr>
        <p:spPr>
          <a:xfrm>
            <a:off x="586154" y="4091374"/>
            <a:ext cx="10861431" cy="1260000"/>
          </a:xfrm>
          <a:prstGeom prst="roundRect">
            <a:avLst/>
          </a:prstGeom>
          <a:no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CasellaDiTesto 6"/>
          <p:cNvSpPr txBox="1"/>
          <p:nvPr/>
        </p:nvSpPr>
        <p:spPr>
          <a:xfrm>
            <a:off x="658166" y="4536708"/>
            <a:ext cx="2620108" cy="369332"/>
          </a:xfrm>
          <a:prstGeom prst="rect">
            <a:avLst/>
          </a:prstGeom>
          <a:noFill/>
        </p:spPr>
        <p:txBody>
          <a:bodyPr wrap="square" rtlCol="0">
            <a:spAutoFit/>
          </a:bodyPr>
          <a:lstStyle/>
          <a:p>
            <a:r>
              <a:rPr lang="it-IT" b="1" dirty="0">
                <a:latin typeface="Palatino Linotype" panose="02040502050505030304" pitchFamily="18" charset="0"/>
              </a:rPr>
              <a:t>2. Network </a:t>
            </a:r>
            <a:r>
              <a:rPr lang="it-IT" b="1" dirty="0" err="1">
                <a:latin typeface="Palatino Linotype" panose="02040502050505030304" pitchFamily="18" charset="0"/>
              </a:rPr>
              <a:t>layer</a:t>
            </a:r>
            <a:endParaRPr lang="en-GB" b="1" dirty="0">
              <a:latin typeface="Palatino Linotype" panose="02040502050505030304" pitchFamily="18" charset="0"/>
            </a:endParaRPr>
          </a:p>
        </p:txBody>
      </p:sp>
      <p:sp>
        <p:nvSpPr>
          <p:cNvPr id="8" name="Rettangolo arrotondato 7"/>
          <p:cNvSpPr/>
          <p:nvPr/>
        </p:nvSpPr>
        <p:spPr>
          <a:xfrm>
            <a:off x="586153" y="2719790"/>
            <a:ext cx="10861431" cy="1260000"/>
          </a:xfrm>
          <a:prstGeom prst="roundRect">
            <a:avLst/>
          </a:prstGeom>
          <a:noFill/>
          <a:ln w="3810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CasellaDiTesto 8"/>
          <p:cNvSpPr txBox="1"/>
          <p:nvPr/>
        </p:nvSpPr>
        <p:spPr>
          <a:xfrm>
            <a:off x="666143" y="3037008"/>
            <a:ext cx="2804745" cy="646331"/>
          </a:xfrm>
          <a:prstGeom prst="rect">
            <a:avLst/>
          </a:prstGeom>
          <a:noFill/>
        </p:spPr>
        <p:txBody>
          <a:bodyPr wrap="square" rtlCol="0">
            <a:spAutoFit/>
          </a:bodyPr>
          <a:lstStyle/>
          <a:p>
            <a:r>
              <a:rPr lang="it-IT" b="1" dirty="0">
                <a:latin typeface="Palatino Linotype" panose="02040502050505030304" pitchFamily="18" charset="0"/>
              </a:rPr>
              <a:t>3. Data </a:t>
            </a:r>
            <a:r>
              <a:rPr lang="it-IT" b="1" dirty="0" err="1">
                <a:latin typeface="Palatino Linotype" panose="02040502050505030304" pitchFamily="18" charset="0"/>
              </a:rPr>
              <a:t>storing</a:t>
            </a:r>
            <a:r>
              <a:rPr lang="it-IT" b="1" dirty="0">
                <a:latin typeface="Palatino Linotype" panose="02040502050505030304" pitchFamily="18" charset="0"/>
              </a:rPr>
              <a:t> and processing </a:t>
            </a:r>
            <a:r>
              <a:rPr lang="it-IT" b="1" dirty="0" err="1">
                <a:latin typeface="Palatino Linotype" panose="02040502050505030304" pitchFamily="18" charset="0"/>
              </a:rPr>
              <a:t>layer</a:t>
            </a:r>
            <a:endParaRPr lang="en-GB" b="1" dirty="0">
              <a:latin typeface="Palatino Linotype" panose="02040502050505030304" pitchFamily="18" charset="0"/>
            </a:endParaRPr>
          </a:p>
        </p:txBody>
      </p:sp>
      <p:sp>
        <p:nvSpPr>
          <p:cNvPr id="10" name="Rettangolo arrotondato 9"/>
          <p:cNvSpPr/>
          <p:nvPr/>
        </p:nvSpPr>
        <p:spPr>
          <a:xfrm>
            <a:off x="586153" y="1331674"/>
            <a:ext cx="10796954" cy="1260000"/>
          </a:xfrm>
          <a:prstGeom prst="roundRect">
            <a:avLst/>
          </a:prstGeom>
          <a:noFill/>
          <a:ln w="38100">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CasellaDiTesto 10"/>
          <p:cNvSpPr txBox="1"/>
          <p:nvPr/>
        </p:nvSpPr>
        <p:spPr>
          <a:xfrm>
            <a:off x="658166" y="1777008"/>
            <a:ext cx="2620108" cy="369332"/>
          </a:xfrm>
          <a:prstGeom prst="rect">
            <a:avLst/>
          </a:prstGeom>
          <a:noFill/>
        </p:spPr>
        <p:txBody>
          <a:bodyPr wrap="square" rtlCol="0">
            <a:spAutoFit/>
          </a:bodyPr>
          <a:lstStyle/>
          <a:p>
            <a:r>
              <a:rPr lang="it-IT" b="1" dirty="0">
                <a:latin typeface="Palatino Linotype" panose="02040502050505030304" pitchFamily="18" charset="0"/>
              </a:rPr>
              <a:t>4. Application </a:t>
            </a:r>
            <a:r>
              <a:rPr lang="it-IT" b="1" dirty="0" err="1">
                <a:latin typeface="Palatino Linotype" panose="02040502050505030304" pitchFamily="18" charset="0"/>
              </a:rPr>
              <a:t>layer</a:t>
            </a:r>
            <a:endParaRPr lang="en-GB" b="1" dirty="0">
              <a:latin typeface="Palatino Linotype" panose="02040502050505030304" pitchFamily="18" charset="0"/>
            </a:endParaRPr>
          </a:p>
        </p:txBody>
      </p:sp>
      <p:sp>
        <p:nvSpPr>
          <p:cNvPr id="12" name="CasellaDiTesto 11"/>
          <p:cNvSpPr txBox="1"/>
          <p:nvPr/>
        </p:nvSpPr>
        <p:spPr>
          <a:xfrm>
            <a:off x="3206262" y="1488831"/>
            <a:ext cx="1453661" cy="369332"/>
          </a:xfrm>
          <a:prstGeom prst="rect">
            <a:avLst/>
          </a:prstGeom>
          <a:noFill/>
        </p:spPr>
        <p:txBody>
          <a:bodyPr wrap="square" rtlCol="0">
            <a:spAutoFit/>
          </a:bodyPr>
          <a:lstStyle/>
          <a:p>
            <a:r>
              <a:rPr lang="it-IT" dirty="0">
                <a:latin typeface="Palatino Linotype" panose="02040502050505030304" pitchFamily="18" charset="0"/>
              </a:rPr>
              <a:t>Alerts</a:t>
            </a:r>
            <a:endParaRPr lang="en-GB" dirty="0">
              <a:latin typeface="Palatino Linotype" panose="02040502050505030304" pitchFamily="18" charset="0"/>
            </a:endParaRPr>
          </a:p>
        </p:txBody>
      </p:sp>
      <p:sp>
        <p:nvSpPr>
          <p:cNvPr id="13" name="CasellaDiTesto 12"/>
          <p:cNvSpPr txBox="1"/>
          <p:nvPr/>
        </p:nvSpPr>
        <p:spPr>
          <a:xfrm>
            <a:off x="4654063" y="1488831"/>
            <a:ext cx="2344614" cy="369332"/>
          </a:xfrm>
          <a:prstGeom prst="rect">
            <a:avLst/>
          </a:prstGeom>
          <a:noFill/>
        </p:spPr>
        <p:txBody>
          <a:bodyPr wrap="square" rtlCol="0">
            <a:spAutoFit/>
          </a:bodyPr>
          <a:lstStyle/>
          <a:p>
            <a:r>
              <a:rPr lang="it-IT" dirty="0" err="1">
                <a:latin typeface="Palatino Linotype" panose="02040502050505030304" pitchFamily="18" charset="0"/>
              </a:rPr>
              <a:t>Decision-support</a:t>
            </a:r>
            <a:endParaRPr lang="en-GB" dirty="0">
              <a:latin typeface="Palatino Linotype" panose="02040502050505030304" pitchFamily="18" charset="0"/>
            </a:endParaRPr>
          </a:p>
        </p:txBody>
      </p:sp>
      <p:sp>
        <p:nvSpPr>
          <p:cNvPr id="14" name="CasellaDiTesto 13"/>
          <p:cNvSpPr txBox="1"/>
          <p:nvPr/>
        </p:nvSpPr>
        <p:spPr>
          <a:xfrm>
            <a:off x="6998677" y="1488831"/>
            <a:ext cx="1260231" cy="369332"/>
          </a:xfrm>
          <a:prstGeom prst="rect">
            <a:avLst/>
          </a:prstGeom>
          <a:noFill/>
        </p:spPr>
        <p:txBody>
          <a:bodyPr wrap="square" rtlCol="0">
            <a:spAutoFit/>
          </a:bodyPr>
          <a:lstStyle/>
          <a:p>
            <a:r>
              <a:rPr lang="it-IT" dirty="0" err="1">
                <a:latin typeface="Palatino Linotype" panose="02040502050505030304" pitchFamily="18" charset="0"/>
              </a:rPr>
              <a:t>Event</a:t>
            </a:r>
            <a:r>
              <a:rPr lang="it-IT" dirty="0">
                <a:latin typeface="Palatino Linotype" panose="02040502050505030304" pitchFamily="18" charset="0"/>
              </a:rPr>
              <a:t> log</a:t>
            </a:r>
            <a:endParaRPr lang="en-GB" dirty="0">
              <a:latin typeface="Palatino Linotype" panose="02040502050505030304" pitchFamily="18" charset="0"/>
            </a:endParaRPr>
          </a:p>
        </p:txBody>
      </p:sp>
      <p:sp>
        <p:nvSpPr>
          <p:cNvPr id="15" name="CasellaDiTesto 14"/>
          <p:cNvSpPr txBox="1"/>
          <p:nvPr/>
        </p:nvSpPr>
        <p:spPr>
          <a:xfrm>
            <a:off x="8991601" y="1501647"/>
            <a:ext cx="2086707" cy="369332"/>
          </a:xfrm>
          <a:prstGeom prst="rect">
            <a:avLst/>
          </a:prstGeom>
          <a:noFill/>
        </p:spPr>
        <p:txBody>
          <a:bodyPr wrap="square" rtlCol="0">
            <a:spAutoFit/>
          </a:bodyPr>
          <a:lstStyle/>
          <a:p>
            <a:r>
              <a:rPr lang="it-IT" dirty="0">
                <a:latin typeface="Palatino Linotype" panose="02040502050505030304" pitchFamily="18" charset="0"/>
              </a:rPr>
              <a:t>Self-management</a:t>
            </a:r>
            <a:endParaRPr lang="en-GB" dirty="0">
              <a:latin typeface="Palatino Linotype" panose="02040502050505030304" pitchFamily="18" charset="0"/>
            </a:endParaRPr>
          </a:p>
        </p:txBody>
      </p:sp>
      <p:sp>
        <p:nvSpPr>
          <p:cNvPr id="16" name="CasellaDiTesto 15"/>
          <p:cNvSpPr txBox="1"/>
          <p:nvPr/>
        </p:nvSpPr>
        <p:spPr>
          <a:xfrm>
            <a:off x="5701662" y="2801335"/>
            <a:ext cx="1922585" cy="369332"/>
          </a:xfrm>
          <a:prstGeom prst="rect">
            <a:avLst/>
          </a:prstGeom>
          <a:noFill/>
        </p:spPr>
        <p:txBody>
          <a:bodyPr wrap="square" rtlCol="0">
            <a:spAutoFit/>
          </a:bodyPr>
          <a:lstStyle/>
          <a:p>
            <a:r>
              <a:rPr lang="it-IT" dirty="0">
                <a:latin typeface="Palatino Linotype" panose="02040502050505030304" pitchFamily="18" charset="0"/>
              </a:rPr>
              <a:t>Data </a:t>
            </a:r>
            <a:r>
              <a:rPr lang="it-IT" dirty="0" err="1">
                <a:latin typeface="Palatino Linotype" panose="02040502050505030304" pitchFamily="18" charset="0"/>
              </a:rPr>
              <a:t>analyses</a:t>
            </a:r>
            <a:endParaRPr lang="en-GB" dirty="0">
              <a:latin typeface="Palatino Linotype" panose="02040502050505030304" pitchFamily="18" charset="0"/>
            </a:endParaRPr>
          </a:p>
        </p:txBody>
      </p:sp>
      <p:sp>
        <p:nvSpPr>
          <p:cNvPr id="17" name="CasellaDiTesto 16"/>
          <p:cNvSpPr txBox="1"/>
          <p:nvPr/>
        </p:nvSpPr>
        <p:spPr>
          <a:xfrm>
            <a:off x="8302649" y="2811852"/>
            <a:ext cx="3845171" cy="369332"/>
          </a:xfrm>
          <a:prstGeom prst="rect">
            <a:avLst/>
          </a:prstGeom>
          <a:noFill/>
        </p:spPr>
        <p:txBody>
          <a:bodyPr wrap="square" rtlCol="0">
            <a:spAutoFit/>
          </a:bodyPr>
          <a:lstStyle/>
          <a:p>
            <a:pPr algn="ctr"/>
            <a:r>
              <a:rPr lang="it-IT" dirty="0" err="1">
                <a:latin typeface="Palatino Linotype" panose="02040502050505030304" pitchFamily="18" charset="0"/>
              </a:rPr>
              <a:t>Modeling</a:t>
            </a:r>
            <a:r>
              <a:rPr lang="it-IT" dirty="0">
                <a:latin typeface="Palatino Linotype" panose="02040502050505030304" pitchFamily="18" charset="0"/>
              </a:rPr>
              <a:t> </a:t>
            </a:r>
          </a:p>
        </p:txBody>
      </p:sp>
      <p:sp>
        <p:nvSpPr>
          <p:cNvPr id="18" name="CasellaDiTesto 17"/>
          <p:cNvSpPr txBox="1"/>
          <p:nvPr/>
        </p:nvSpPr>
        <p:spPr>
          <a:xfrm>
            <a:off x="7527578" y="2808458"/>
            <a:ext cx="2819399" cy="369332"/>
          </a:xfrm>
          <a:prstGeom prst="rect">
            <a:avLst/>
          </a:prstGeom>
          <a:noFill/>
        </p:spPr>
        <p:txBody>
          <a:bodyPr wrap="square" rtlCol="0">
            <a:spAutoFit/>
          </a:bodyPr>
          <a:lstStyle/>
          <a:p>
            <a:r>
              <a:rPr lang="it-IT" dirty="0" err="1">
                <a:latin typeface="Palatino Linotype" panose="02040502050505030304" pitchFamily="18" charset="0"/>
              </a:rPr>
              <a:t>Signal</a:t>
            </a:r>
            <a:r>
              <a:rPr lang="it-IT" dirty="0">
                <a:latin typeface="Palatino Linotype" panose="02040502050505030304" pitchFamily="18" charset="0"/>
              </a:rPr>
              <a:t> processing</a:t>
            </a:r>
            <a:endParaRPr lang="en-GB" dirty="0">
              <a:latin typeface="Palatino Linotype" panose="02040502050505030304" pitchFamily="18" charset="0"/>
            </a:endParaRPr>
          </a:p>
        </p:txBody>
      </p:sp>
      <p:sp>
        <p:nvSpPr>
          <p:cNvPr id="19" name="CasellaDiTesto 18"/>
          <p:cNvSpPr txBox="1"/>
          <p:nvPr/>
        </p:nvSpPr>
        <p:spPr>
          <a:xfrm>
            <a:off x="2642052" y="4178031"/>
            <a:ext cx="2442348" cy="369332"/>
          </a:xfrm>
          <a:prstGeom prst="rect">
            <a:avLst/>
          </a:prstGeom>
          <a:noFill/>
        </p:spPr>
        <p:txBody>
          <a:bodyPr wrap="square" rtlCol="0">
            <a:spAutoFit/>
          </a:bodyPr>
          <a:lstStyle/>
          <a:p>
            <a:pPr algn="ctr"/>
            <a:r>
              <a:rPr lang="it-IT" dirty="0">
                <a:latin typeface="Palatino Linotype" panose="02040502050505030304" pitchFamily="18" charset="0"/>
              </a:rPr>
              <a:t>Gateway </a:t>
            </a:r>
            <a:r>
              <a:rPr lang="it-IT" dirty="0" err="1">
                <a:latin typeface="Palatino Linotype" panose="02040502050505030304" pitchFamily="18" charset="0"/>
              </a:rPr>
              <a:t>device</a:t>
            </a:r>
            <a:endParaRPr lang="en-GB" dirty="0">
              <a:latin typeface="Palatino Linotype" panose="02040502050505030304" pitchFamily="18" charset="0"/>
            </a:endParaRPr>
          </a:p>
        </p:txBody>
      </p:sp>
      <p:sp>
        <p:nvSpPr>
          <p:cNvPr id="20" name="CasellaDiTesto 19"/>
          <p:cNvSpPr txBox="1"/>
          <p:nvPr/>
        </p:nvSpPr>
        <p:spPr>
          <a:xfrm>
            <a:off x="5704075" y="4141499"/>
            <a:ext cx="1922585" cy="646331"/>
          </a:xfrm>
          <a:prstGeom prst="rect">
            <a:avLst/>
          </a:prstGeom>
          <a:noFill/>
        </p:spPr>
        <p:txBody>
          <a:bodyPr wrap="square" rtlCol="0">
            <a:spAutoFit/>
          </a:bodyPr>
          <a:lstStyle/>
          <a:p>
            <a:r>
              <a:rPr lang="it-IT" dirty="0" err="1">
                <a:latin typeface="Palatino Linotype" panose="02040502050505030304" pitchFamily="18" charset="0"/>
              </a:rPr>
              <a:t>WiFi</a:t>
            </a:r>
            <a:r>
              <a:rPr lang="it-IT" dirty="0">
                <a:latin typeface="Palatino Linotype" panose="02040502050505030304" pitchFamily="18" charset="0"/>
              </a:rPr>
              <a:t>, </a:t>
            </a:r>
          </a:p>
          <a:p>
            <a:r>
              <a:rPr lang="it-IT" dirty="0">
                <a:latin typeface="Palatino Linotype" panose="02040502050505030304" pitchFamily="18" charset="0"/>
              </a:rPr>
              <a:t>Router </a:t>
            </a:r>
            <a:endParaRPr lang="en-GB" dirty="0">
              <a:latin typeface="Palatino Linotype" panose="02040502050505030304" pitchFamily="18" charset="0"/>
            </a:endParaRPr>
          </a:p>
        </p:txBody>
      </p:sp>
      <p:sp>
        <p:nvSpPr>
          <p:cNvPr id="22" name="CasellaDiTesto 21"/>
          <p:cNvSpPr txBox="1"/>
          <p:nvPr/>
        </p:nvSpPr>
        <p:spPr>
          <a:xfrm>
            <a:off x="9174823" y="4234017"/>
            <a:ext cx="1922585" cy="369332"/>
          </a:xfrm>
          <a:prstGeom prst="rect">
            <a:avLst/>
          </a:prstGeom>
          <a:noFill/>
        </p:spPr>
        <p:txBody>
          <a:bodyPr wrap="square" rtlCol="0">
            <a:spAutoFit/>
          </a:bodyPr>
          <a:lstStyle/>
          <a:p>
            <a:r>
              <a:rPr lang="it-IT" dirty="0">
                <a:latin typeface="Palatino Linotype" panose="02040502050505030304" pitchFamily="18" charset="0"/>
              </a:rPr>
              <a:t>Internet</a:t>
            </a:r>
            <a:endParaRPr lang="en-GB" dirty="0">
              <a:latin typeface="Palatino Linotype" panose="02040502050505030304" pitchFamily="18" charset="0"/>
            </a:endParaRPr>
          </a:p>
        </p:txBody>
      </p:sp>
      <p:sp>
        <p:nvSpPr>
          <p:cNvPr id="23" name="CasellaDiTesto 22"/>
          <p:cNvSpPr txBox="1"/>
          <p:nvPr/>
        </p:nvSpPr>
        <p:spPr>
          <a:xfrm>
            <a:off x="6187264" y="5525689"/>
            <a:ext cx="1541585" cy="369332"/>
          </a:xfrm>
          <a:prstGeom prst="rect">
            <a:avLst/>
          </a:prstGeom>
          <a:noFill/>
        </p:spPr>
        <p:txBody>
          <a:bodyPr wrap="square" rtlCol="0">
            <a:spAutoFit/>
          </a:bodyPr>
          <a:lstStyle/>
          <a:p>
            <a:r>
              <a:rPr lang="it-IT" dirty="0" err="1">
                <a:latin typeface="Palatino Linotype" panose="02040502050505030304" pitchFamily="18" charset="0"/>
              </a:rPr>
              <a:t>Sensors</a:t>
            </a:r>
            <a:endParaRPr lang="en-GB" sz="2400" dirty="0">
              <a:latin typeface="Palatino Linotype" panose="02040502050505030304" pitchFamily="18" charset="0"/>
            </a:endParaRPr>
          </a:p>
        </p:txBody>
      </p:sp>
      <p:sp>
        <p:nvSpPr>
          <p:cNvPr id="24" name="CasellaDiTesto 23"/>
          <p:cNvSpPr txBox="1"/>
          <p:nvPr/>
        </p:nvSpPr>
        <p:spPr>
          <a:xfrm>
            <a:off x="3114146" y="5660879"/>
            <a:ext cx="2086711" cy="307777"/>
          </a:xfrm>
          <a:prstGeom prst="rect">
            <a:avLst/>
          </a:prstGeom>
          <a:noFill/>
        </p:spPr>
        <p:txBody>
          <a:bodyPr wrap="square" rtlCol="0">
            <a:spAutoFit/>
          </a:bodyPr>
          <a:lstStyle/>
          <a:p>
            <a:r>
              <a:rPr lang="it-IT" sz="1400" dirty="0">
                <a:latin typeface="Palatino Linotype" panose="02040502050505030304" pitchFamily="18" charset="0"/>
              </a:rPr>
              <a:t>Activity </a:t>
            </a:r>
            <a:r>
              <a:rPr lang="it-IT" sz="1400" dirty="0" err="1">
                <a:latin typeface="Palatino Linotype" panose="02040502050505030304" pitchFamily="18" charset="0"/>
              </a:rPr>
              <a:t>tracker</a:t>
            </a:r>
            <a:endParaRPr lang="en-GB" sz="1400" dirty="0">
              <a:latin typeface="Palatino Linotype" panose="02040502050505030304" pitchFamily="18" charset="0"/>
            </a:endParaRPr>
          </a:p>
        </p:txBody>
      </p:sp>
      <p:sp>
        <p:nvSpPr>
          <p:cNvPr id="25" name="CasellaDiTesto 24"/>
          <p:cNvSpPr txBox="1"/>
          <p:nvPr/>
        </p:nvSpPr>
        <p:spPr>
          <a:xfrm>
            <a:off x="5068973" y="6332950"/>
            <a:ext cx="2086711" cy="307777"/>
          </a:xfrm>
          <a:prstGeom prst="rect">
            <a:avLst/>
          </a:prstGeom>
          <a:noFill/>
        </p:spPr>
        <p:txBody>
          <a:bodyPr wrap="square" rtlCol="0">
            <a:spAutoFit/>
          </a:bodyPr>
          <a:lstStyle/>
          <a:p>
            <a:r>
              <a:rPr lang="it-IT" sz="1400" dirty="0">
                <a:latin typeface="Palatino Linotype" panose="02040502050505030304" pitchFamily="18" charset="0"/>
              </a:rPr>
              <a:t>Blood pressure </a:t>
            </a:r>
            <a:r>
              <a:rPr lang="it-IT" sz="1400" dirty="0" err="1">
                <a:latin typeface="Palatino Linotype" panose="02040502050505030304" pitchFamily="18" charset="0"/>
              </a:rPr>
              <a:t>sensor</a:t>
            </a:r>
            <a:endParaRPr lang="en-GB" sz="1400" dirty="0">
              <a:latin typeface="Palatino Linotype" panose="02040502050505030304" pitchFamily="18" charset="0"/>
            </a:endParaRPr>
          </a:p>
        </p:txBody>
      </p:sp>
      <p:sp>
        <p:nvSpPr>
          <p:cNvPr id="26" name="CasellaDiTesto 25"/>
          <p:cNvSpPr txBox="1"/>
          <p:nvPr/>
        </p:nvSpPr>
        <p:spPr>
          <a:xfrm>
            <a:off x="7728849" y="5701229"/>
            <a:ext cx="2086711" cy="307777"/>
          </a:xfrm>
          <a:prstGeom prst="rect">
            <a:avLst/>
          </a:prstGeom>
          <a:noFill/>
        </p:spPr>
        <p:txBody>
          <a:bodyPr wrap="square" rtlCol="0">
            <a:spAutoFit/>
          </a:bodyPr>
          <a:lstStyle/>
          <a:p>
            <a:r>
              <a:rPr lang="it-IT" sz="1400" dirty="0">
                <a:latin typeface="Palatino Linotype" panose="02040502050505030304" pitchFamily="18" charset="0"/>
              </a:rPr>
              <a:t>ECG </a:t>
            </a:r>
            <a:r>
              <a:rPr lang="it-IT" sz="1400" dirty="0" err="1">
                <a:latin typeface="Palatino Linotype" panose="02040502050505030304" pitchFamily="18" charset="0"/>
              </a:rPr>
              <a:t>sensor</a:t>
            </a:r>
            <a:endParaRPr lang="en-GB" sz="1400" dirty="0">
              <a:latin typeface="Palatino Linotype" panose="02040502050505030304" pitchFamily="18" charset="0"/>
            </a:endParaRPr>
          </a:p>
        </p:txBody>
      </p:sp>
      <p:sp>
        <p:nvSpPr>
          <p:cNvPr id="27" name="CasellaDiTesto 26"/>
          <p:cNvSpPr txBox="1"/>
          <p:nvPr/>
        </p:nvSpPr>
        <p:spPr>
          <a:xfrm>
            <a:off x="9709775" y="6332949"/>
            <a:ext cx="2086711" cy="307777"/>
          </a:xfrm>
          <a:prstGeom prst="rect">
            <a:avLst/>
          </a:prstGeom>
          <a:noFill/>
        </p:spPr>
        <p:txBody>
          <a:bodyPr wrap="square" rtlCol="0">
            <a:spAutoFit/>
          </a:bodyPr>
          <a:lstStyle/>
          <a:p>
            <a:r>
              <a:rPr lang="it-IT" sz="1400" dirty="0" err="1">
                <a:latin typeface="Palatino Linotype" panose="02040502050505030304" pitchFamily="18" charset="0"/>
              </a:rPr>
              <a:t>Glucose</a:t>
            </a:r>
            <a:r>
              <a:rPr lang="it-IT" sz="1400" dirty="0">
                <a:latin typeface="Palatino Linotype" panose="02040502050505030304" pitchFamily="18" charset="0"/>
              </a:rPr>
              <a:t> </a:t>
            </a:r>
            <a:r>
              <a:rPr lang="it-IT" sz="1400" dirty="0" err="1">
                <a:latin typeface="Palatino Linotype" panose="02040502050505030304" pitchFamily="18" charset="0"/>
              </a:rPr>
              <a:t>sensor</a:t>
            </a:r>
            <a:endParaRPr lang="en-GB" sz="1400" dirty="0">
              <a:latin typeface="Palatino Linotype" panose="02040502050505030304" pitchFamily="18" charset="0"/>
            </a:endParaRPr>
          </a:p>
        </p:txBody>
      </p:sp>
      <p:sp>
        <p:nvSpPr>
          <p:cNvPr id="29" name="Nuvola 28"/>
          <p:cNvSpPr/>
          <p:nvPr/>
        </p:nvSpPr>
        <p:spPr>
          <a:xfrm>
            <a:off x="9087036" y="4595118"/>
            <a:ext cx="1148861" cy="468923"/>
          </a:xfrm>
          <a:prstGeom prst="cloud">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GB"/>
          </a:p>
        </p:txBody>
      </p:sp>
      <p:sp>
        <p:nvSpPr>
          <p:cNvPr id="30" name="Freccia bidirezionale orizzontale 29"/>
          <p:cNvSpPr/>
          <p:nvPr/>
        </p:nvSpPr>
        <p:spPr>
          <a:xfrm>
            <a:off x="4317616" y="4744982"/>
            <a:ext cx="1226738" cy="169194"/>
          </a:xfrm>
          <a:prstGeom prst="lef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pic>
        <p:nvPicPr>
          <p:cNvPr id="32" name="Immagine 31"/>
          <p:cNvPicPr>
            <a:picLocks noChangeAspect="1"/>
          </p:cNvPicPr>
          <p:nvPr/>
        </p:nvPicPr>
        <p:blipFill rotWithShape="1">
          <a:blip r:embed="rId2" cstate="print">
            <a:extLst>
              <a:ext uri="{28A0092B-C50C-407E-A947-70E740481C1C}">
                <a14:useLocalDpi xmlns:a14="http://schemas.microsoft.com/office/drawing/2010/main" val="0"/>
              </a:ext>
            </a:extLst>
          </a:blip>
          <a:srcRect t="13660" b="12302"/>
          <a:stretch/>
        </p:blipFill>
        <p:spPr>
          <a:xfrm>
            <a:off x="6568116" y="4163857"/>
            <a:ext cx="790166" cy="585025"/>
          </a:xfrm>
          <a:prstGeom prst="rect">
            <a:avLst/>
          </a:prstGeom>
        </p:spPr>
      </p:pic>
      <p:sp>
        <p:nvSpPr>
          <p:cNvPr id="34" name="CasellaDiTesto 33"/>
          <p:cNvSpPr txBox="1"/>
          <p:nvPr/>
        </p:nvSpPr>
        <p:spPr>
          <a:xfrm>
            <a:off x="5832653" y="4855596"/>
            <a:ext cx="751125" cy="369332"/>
          </a:xfrm>
          <a:prstGeom prst="rect">
            <a:avLst/>
          </a:prstGeom>
          <a:noFill/>
        </p:spPr>
        <p:txBody>
          <a:bodyPr wrap="square" rtlCol="0">
            <a:spAutoFit/>
          </a:bodyPr>
          <a:lstStyle/>
          <a:p>
            <a:r>
              <a:rPr lang="it-IT" dirty="0">
                <a:latin typeface="Palatino Linotype" panose="02040502050505030304" pitchFamily="18" charset="0"/>
              </a:rPr>
              <a:t>GSM</a:t>
            </a:r>
            <a:endParaRPr lang="en-GB" dirty="0">
              <a:latin typeface="Palatino Linotype" panose="02040502050505030304" pitchFamily="18" charset="0"/>
            </a:endParaRPr>
          </a:p>
        </p:txBody>
      </p:sp>
      <p:pic>
        <p:nvPicPr>
          <p:cNvPr id="35" name="Immagine 34"/>
          <p:cNvPicPr>
            <a:picLocks noChangeAspect="1"/>
          </p:cNvPicPr>
          <p:nvPr/>
        </p:nvPicPr>
        <p:blipFill rotWithShape="1">
          <a:blip r:embed="rId3" cstate="print">
            <a:extLst>
              <a:ext uri="{28A0092B-C50C-407E-A947-70E740481C1C}">
                <a14:useLocalDpi xmlns:a14="http://schemas.microsoft.com/office/drawing/2010/main" val="0"/>
              </a:ext>
            </a:extLst>
          </a:blip>
          <a:srcRect t="2223" b="9488"/>
          <a:stretch/>
        </p:blipFill>
        <p:spPr>
          <a:xfrm>
            <a:off x="6721426" y="4783171"/>
            <a:ext cx="510962" cy="487222"/>
          </a:xfrm>
          <a:prstGeom prst="rect">
            <a:avLst/>
          </a:prstGeom>
        </p:spPr>
      </p:pic>
      <p:pic>
        <p:nvPicPr>
          <p:cNvPr id="36" name="Immagine 3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470888" y="4505560"/>
            <a:ext cx="791025" cy="791025"/>
          </a:xfrm>
          <a:prstGeom prst="rect">
            <a:avLst/>
          </a:prstGeom>
        </p:spPr>
      </p:pic>
      <p:pic>
        <p:nvPicPr>
          <p:cNvPr id="37" name="Immagine 3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266846" y="1788867"/>
            <a:ext cx="654524" cy="654524"/>
          </a:xfrm>
          <a:prstGeom prst="rect">
            <a:avLst/>
          </a:prstGeom>
        </p:spPr>
      </p:pic>
      <p:pic>
        <p:nvPicPr>
          <p:cNvPr id="38" name="Immagine 37"/>
          <p:cNvPicPr>
            <a:picLocks noChangeAspect="1"/>
          </p:cNvPicPr>
          <p:nvPr/>
        </p:nvPicPr>
        <p:blipFill rotWithShape="1">
          <a:blip r:embed="rId6" cstate="print">
            <a:biLevel thresh="75000"/>
            <a:extLst>
              <a:ext uri="{28A0092B-C50C-407E-A947-70E740481C1C}">
                <a14:useLocalDpi xmlns:a14="http://schemas.microsoft.com/office/drawing/2010/main" val="0"/>
              </a:ext>
            </a:extLst>
          </a:blip>
          <a:srcRect t="15649" b="14795"/>
          <a:stretch/>
        </p:blipFill>
        <p:spPr>
          <a:xfrm>
            <a:off x="3308809" y="5959420"/>
            <a:ext cx="966237" cy="672070"/>
          </a:xfrm>
          <a:prstGeom prst="rect">
            <a:avLst/>
          </a:prstGeom>
        </p:spPr>
      </p:pic>
      <p:pic>
        <p:nvPicPr>
          <p:cNvPr id="39" name="Immagine 38"/>
          <p:cNvPicPr>
            <a:picLocks noChangeAspect="1"/>
          </p:cNvPicPr>
          <p:nvPr/>
        </p:nvPicPr>
        <p:blipFill rotWithShape="1">
          <a:blip r:embed="rId7" cstate="print">
            <a:extLst>
              <a:ext uri="{28A0092B-C50C-407E-A947-70E740481C1C}">
                <a14:useLocalDpi xmlns:a14="http://schemas.microsoft.com/office/drawing/2010/main" val="0"/>
              </a:ext>
            </a:extLst>
          </a:blip>
          <a:srcRect t="13351" b="10889"/>
          <a:stretch/>
        </p:blipFill>
        <p:spPr>
          <a:xfrm>
            <a:off x="5261453" y="5725827"/>
            <a:ext cx="815078" cy="617508"/>
          </a:xfrm>
          <a:prstGeom prst="rect">
            <a:avLst/>
          </a:prstGeom>
        </p:spPr>
      </p:pic>
      <p:pic>
        <p:nvPicPr>
          <p:cNvPr id="40" name="Immagine 39"/>
          <p:cNvPicPr>
            <a:picLocks noChangeAspect="1"/>
          </p:cNvPicPr>
          <p:nvPr/>
        </p:nvPicPr>
        <p:blipFill rotWithShape="1">
          <a:blip r:embed="rId8" cstate="print">
            <a:biLevel thresh="75000"/>
            <a:extLst>
              <a:ext uri="{28A0092B-C50C-407E-A947-70E740481C1C}">
                <a14:useLocalDpi xmlns:a14="http://schemas.microsoft.com/office/drawing/2010/main" val="0"/>
              </a:ext>
            </a:extLst>
          </a:blip>
          <a:srcRect l="20118" t="11966" r="19396" b="26154"/>
          <a:stretch/>
        </p:blipFill>
        <p:spPr>
          <a:xfrm>
            <a:off x="7973057" y="5969126"/>
            <a:ext cx="577215" cy="623737"/>
          </a:xfrm>
          <a:prstGeom prst="rect">
            <a:avLst/>
          </a:prstGeom>
        </p:spPr>
      </p:pic>
      <p:pic>
        <p:nvPicPr>
          <p:cNvPr id="41" name="Immagine 40"/>
          <p:cNvPicPr>
            <a:picLocks noChangeAspect="1"/>
          </p:cNvPicPr>
          <p:nvPr/>
        </p:nvPicPr>
        <p:blipFill rotWithShape="1">
          <a:blip r:embed="rId9" cstate="print">
            <a:biLevel thresh="50000"/>
            <a:extLst>
              <a:ext uri="{28A0092B-C50C-407E-A947-70E740481C1C}">
                <a14:useLocalDpi xmlns:a14="http://schemas.microsoft.com/office/drawing/2010/main" val="0"/>
              </a:ext>
            </a:extLst>
          </a:blip>
          <a:srcRect l="11349" r="13195"/>
          <a:stretch/>
        </p:blipFill>
        <p:spPr>
          <a:xfrm>
            <a:off x="9853211" y="5725826"/>
            <a:ext cx="1175410" cy="594235"/>
          </a:xfrm>
          <a:prstGeom prst="rect">
            <a:avLst/>
          </a:prstGeom>
        </p:spPr>
      </p:pic>
      <p:pic>
        <p:nvPicPr>
          <p:cNvPr id="42" name="Immagine 41"/>
          <p:cNvPicPr>
            <a:picLocks noChangeAspect="1"/>
          </p:cNvPicPr>
          <p:nvPr/>
        </p:nvPicPr>
        <p:blipFill rotWithShape="1">
          <a:blip r:embed="rId10" cstate="print">
            <a:extLst>
              <a:ext uri="{28A0092B-C50C-407E-A947-70E740481C1C}">
                <a14:useLocalDpi xmlns:a14="http://schemas.microsoft.com/office/drawing/2010/main" val="0"/>
              </a:ext>
            </a:extLst>
          </a:blip>
          <a:srcRect t="14470"/>
          <a:stretch/>
        </p:blipFill>
        <p:spPr>
          <a:xfrm>
            <a:off x="6165335" y="3177790"/>
            <a:ext cx="738082" cy="631281"/>
          </a:xfrm>
          <a:prstGeom prst="rect">
            <a:avLst/>
          </a:prstGeom>
        </p:spPr>
      </p:pic>
      <p:pic>
        <p:nvPicPr>
          <p:cNvPr id="43" name="Immagine 42"/>
          <p:cNvPicPr>
            <a:picLocks noChangeAspect="1"/>
          </p:cNvPicPr>
          <p:nvPr/>
        </p:nvPicPr>
        <p:blipFill>
          <a:blip r:embed="rId11" cstate="print">
            <a:biLevel thresh="75000"/>
            <a:extLst>
              <a:ext uri="{28A0092B-C50C-407E-A947-70E740481C1C}">
                <a14:useLocalDpi xmlns:a14="http://schemas.microsoft.com/office/drawing/2010/main" val="0"/>
              </a:ext>
            </a:extLst>
          </a:blip>
          <a:stretch>
            <a:fillRect/>
          </a:stretch>
        </p:blipFill>
        <p:spPr>
          <a:xfrm>
            <a:off x="7883204" y="3153651"/>
            <a:ext cx="1082830" cy="693804"/>
          </a:xfrm>
          <a:prstGeom prst="rect">
            <a:avLst/>
          </a:prstGeom>
        </p:spPr>
      </p:pic>
      <p:pic>
        <p:nvPicPr>
          <p:cNvPr id="44" name="Immagine 43"/>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727043" y="3240823"/>
            <a:ext cx="1190766" cy="567904"/>
          </a:xfrm>
          <a:prstGeom prst="rect">
            <a:avLst/>
          </a:prstGeom>
        </p:spPr>
      </p:pic>
      <p:pic>
        <p:nvPicPr>
          <p:cNvPr id="45" name="Picture 2"/>
          <p:cNvPicPr>
            <a:picLocks noChangeAspect="1" noChangeArrowheads="1"/>
          </p:cNvPicPr>
          <p:nvPr/>
        </p:nvPicPr>
        <p:blipFill>
          <a:blip r:embed="rId13" cstate="print">
            <a:biLevel thresh="75000"/>
          </a:blip>
          <a:srcRect l="5016" t="4758" r="50097" b="4943"/>
          <a:stretch>
            <a:fillRect/>
          </a:stretch>
        </p:blipFill>
        <p:spPr bwMode="auto">
          <a:xfrm>
            <a:off x="5510026" y="1846052"/>
            <a:ext cx="638548" cy="657936"/>
          </a:xfrm>
          <a:prstGeom prst="rect">
            <a:avLst/>
          </a:prstGeom>
          <a:noFill/>
          <a:ln w="9525">
            <a:noFill/>
            <a:miter lim="800000"/>
            <a:headEnd/>
            <a:tailEnd/>
          </a:ln>
          <a:effectLst/>
        </p:spPr>
      </p:pic>
      <p:pic>
        <p:nvPicPr>
          <p:cNvPr id="46" name="Immagine 45"/>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4757846" y="1812020"/>
            <a:ext cx="725623" cy="725623"/>
          </a:xfrm>
          <a:prstGeom prst="rect">
            <a:avLst/>
          </a:prstGeom>
        </p:spPr>
      </p:pic>
      <p:pic>
        <p:nvPicPr>
          <p:cNvPr id="47" name="Immagine 46"/>
          <p:cNvPicPr>
            <a:picLocks noChangeAspect="1"/>
          </p:cNvPicPr>
          <p:nvPr/>
        </p:nvPicPr>
        <p:blipFill rotWithShape="1">
          <a:blip r:embed="rId15" cstate="print">
            <a:extLst>
              <a:ext uri="{28A0092B-C50C-407E-A947-70E740481C1C}">
                <a14:useLocalDpi xmlns:a14="http://schemas.microsoft.com/office/drawing/2010/main" val="0"/>
              </a:ext>
            </a:extLst>
          </a:blip>
          <a:srcRect l="28374" t="6540" r="27640"/>
          <a:stretch/>
        </p:blipFill>
        <p:spPr>
          <a:xfrm>
            <a:off x="9655162" y="1833686"/>
            <a:ext cx="423584" cy="722471"/>
          </a:xfrm>
          <a:prstGeom prst="rect">
            <a:avLst/>
          </a:prstGeom>
        </p:spPr>
      </p:pic>
      <p:pic>
        <p:nvPicPr>
          <p:cNvPr id="48" name="Immagine 47"/>
          <p:cNvPicPr>
            <a:picLocks noChangeAspect="1"/>
          </p:cNvPicPr>
          <p:nvPr/>
        </p:nvPicPr>
        <p:blipFill rotWithShape="1">
          <a:blip r:embed="rId16" cstate="print">
            <a:duotone>
              <a:schemeClr val="accent3">
                <a:shade val="45000"/>
                <a:satMod val="135000"/>
              </a:schemeClr>
              <a:prstClr val="white"/>
            </a:duotone>
            <a:extLst>
              <a:ext uri="{28A0092B-C50C-407E-A947-70E740481C1C}">
                <a14:useLocalDpi xmlns:a14="http://schemas.microsoft.com/office/drawing/2010/main" val="0"/>
              </a:ext>
            </a:extLst>
          </a:blip>
          <a:srcRect l="18566" t="16998" r="18567" b="18788"/>
          <a:stretch/>
        </p:blipFill>
        <p:spPr>
          <a:xfrm>
            <a:off x="9727043" y="2044594"/>
            <a:ext cx="291353" cy="198495"/>
          </a:xfrm>
          <a:prstGeom prst="rect">
            <a:avLst/>
          </a:prstGeom>
        </p:spPr>
      </p:pic>
      <p:sp>
        <p:nvSpPr>
          <p:cNvPr id="51" name="Freccia bidirezionale orizzontale 50"/>
          <p:cNvSpPr/>
          <p:nvPr/>
        </p:nvSpPr>
        <p:spPr>
          <a:xfrm>
            <a:off x="7652240" y="4731501"/>
            <a:ext cx="1226738" cy="169194"/>
          </a:xfrm>
          <a:prstGeom prst="lef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pic>
        <p:nvPicPr>
          <p:cNvPr id="53" name="Immagine 52"/>
          <p:cNvPicPr>
            <a:picLocks noChangeAspect="1"/>
          </p:cNvPicPr>
          <p:nvPr/>
        </p:nvPicPr>
        <p:blipFill rotWithShape="1">
          <a:blip r:embed="rId17" cstate="print">
            <a:biLevel thresh="75000"/>
            <a:extLst>
              <a:ext uri="{28A0092B-C50C-407E-A947-70E740481C1C}">
                <a14:useLocalDpi xmlns:a14="http://schemas.microsoft.com/office/drawing/2010/main" val="0"/>
              </a:ext>
            </a:extLst>
          </a:blip>
          <a:srcRect l="32956" r="37156" b="37692"/>
          <a:stretch/>
        </p:blipFill>
        <p:spPr>
          <a:xfrm>
            <a:off x="7301040" y="1809632"/>
            <a:ext cx="464960" cy="700322"/>
          </a:xfrm>
          <a:prstGeom prst="rect">
            <a:avLst/>
          </a:prstGeom>
        </p:spPr>
      </p:pic>
      <p:sp>
        <p:nvSpPr>
          <p:cNvPr id="49" name="CasellaDiTesto 48"/>
          <p:cNvSpPr txBox="1"/>
          <p:nvPr/>
        </p:nvSpPr>
        <p:spPr>
          <a:xfrm>
            <a:off x="3692770" y="2801335"/>
            <a:ext cx="1922585" cy="369332"/>
          </a:xfrm>
          <a:prstGeom prst="rect">
            <a:avLst/>
          </a:prstGeom>
          <a:noFill/>
        </p:spPr>
        <p:txBody>
          <a:bodyPr wrap="square" rtlCol="0">
            <a:spAutoFit/>
          </a:bodyPr>
          <a:lstStyle/>
          <a:p>
            <a:r>
              <a:rPr lang="it-IT" dirty="0">
                <a:latin typeface="Palatino Linotype" panose="02040502050505030304" pitchFamily="18" charset="0"/>
              </a:rPr>
              <a:t>Database</a:t>
            </a:r>
            <a:endParaRPr lang="en-GB" dirty="0">
              <a:latin typeface="Palatino Linotype" panose="02040502050505030304" pitchFamily="18" charset="0"/>
            </a:endParaRPr>
          </a:p>
        </p:txBody>
      </p:sp>
      <p:pic>
        <p:nvPicPr>
          <p:cNvPr id="3" name="Immagine 2"/>
          <p:cNvPicPr>
            <a:picLocks noChangeAspect="1"/>
          </p:cNvPicPr>
          <p:nvPr/>
        </p:nvPicPr>
        <p:blipFill rotWithShape="1">
          <a:blip r:embed="rId18" cstate="print">
            <a:biLevel thresh="75000"/>
            <a:extLst>
              <a:ext uri="{28A0092B-C50C-407E-A947-70E740481C1C}">
                <a14:useLocalDpi xmlns:a14="http://schemas.microsoft.com/office/drawing/2010/main" val="0"/>
              </a:ext>
            </a:extLst>
          </a:blip>
          <a:srcRect t="10794" b="16165"/>
          <a:stretch/>
        </p:blipFill>
        <p:spPr>
          <a:xfrm>
            <a:off x="3733874" y="3112824"/>
            <a:ext cx="1017056" cy="784655"/>
          </a:xfrm>
          <a:prstGeom prst="rect">
            <a:avLst/>
          </a:prstGeom>
        </p:spPr>
      </p:pic>
      <p:sp>
        <p:nvSpPr>
          <p:cNvPr id="21" name="Segnaposto numero diapositiva 20"/>
          <p:cNvSpPr>
            <a:spLocks noGrp="1"/>
          </p:cNvSpPr>
          <p:nvPr>
            <p:ph type="sldNum" sz="quarter" idx="12"/>
          </p:nvPr>
        </p:nvSpPr>
        <p:spPr/>
        <p:txBody>
          <a:bodyPr/>
          <a:lstStyle/>
          <a:p>
            <a:fld id="{31DE2C5B-556E-47B8-A792-024C2FCA4ACC}" type="slidenum">
              <a:rPr lang="en-GB" smtClean="0"/>
              <a:t>26</a:t>
            </a:fld>
            <a:endParaRPr lang="en-GB"/>
          </a:p>
        </p:txBody>
      </p:sp>
      <p:sp>
        <p:nvSpPr>
          <p:cNvPr id="28" name="Rettangolo 27"/>
          <p:cNvSpPr/>
          <p:nvPr/>
        </p:nvSpPr>
        <p:spPr>
          <a:xfrm>
            <a:off x="352180" y="891978"/>
            <a:ext cx="11264900" cy="660554"/>
          </a:xfrm>
          <a:prstGeom prst="rect">
            <a:avLst/>
          </a:prstGeom>
          <a:solidFill>
            <a:schemeClr val="accent6">
              <a:lumMod val="60000"/>
              <a:lumOff val="4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it-IT" b="1" dirty="0">
                <a:solidFill>
                  <a:schemeClr val="tx1"/>
                </a:solidFill>
                <a:latin typeface="Palatino Linotype" panose="02040502050505030304" pitchFamily="18" charset="0"/>
              </a:rPr>
              <a:t>In </a:t>
            </a:r>
            <a:r>
              <a:rPr lang="it-IT" b="1" dirty="0" err="1">
                <a:solidFill>
                  <a:schemeClr val="tx1"/>
                </a:solidFill>
                <a:latin typeface="Palatino Linotype" panose="02040502050505030304" pitchFamily="18" charset="0"/>
              </a:rPr>
              <a:t>this</a:t>
            </a:r>
            <a:r>
              <a:rPr lang="it-IT" b="1" dirty="0">
                <a:solidFill>
                  <a:schemeClr val="tx1"/>
                </a:solidFill>
                <a:latin typeface="Palatino Linotype" panose="02040502050505030304" pitchFamily="18" charset="0"/>
              </a:rPr>
              <a:t> </a:t>
            </a:r>
            <a:r>
              <a:rPr lang="it-IT" b="1" dirty="0" err="1">
                <a:solidFill>
                  <a:schemeClr val="tx1"/>
                </a:solidFill>
                <a:latin typeface="Palatino Linotype" panose="02040502050505030304" pitchFamily="18" charset="0"/>
              </a:rPr>
              <a:t>course</a:t>
            </a:r>
            <a:r>
              <a:rPr lang="it-IT" b="1" dirty="0">
                <a:solidFill>
                  <a:schemeClr val="tx1"/>
                </a:solidFill>
                <a:latin typeface="Palatino Linotype" panose="02040502050505030304" pitchFamily="18" charset="0"/>
              </a:rPr>
              <a:t> </a:t>
            </a:r>
            <a:r>
              <a:rPr lang="it-IT" b="1" dirty="0" err="1">
                <a:solidFill>
                  <a:schemeClr val="tx1"/>
                </a:solidFill>
                <a:latin typeface="Palatino Linotype" panose="02040502050505030304" pitchFamily="18" charset="0"/>
              </a:rPr>
              <a:t>we</a:t>
            </a:r>
            <a:r>
              <a:rPr lang="it-IT" b="1" dirty="0">
                <a:solidFill>
                  <a:schemeClr val="tx1"/>
                </a:solidFill>
                <a:latin typeface="Palatino Linotype" panose="02040502050505030304" pitchFamily="18" charset="0"/>
              </a:rPr>
              <a:t> </a:t>
            </a:r>
            <a:r>
              <a:rPr lang="it-IT" b="1" dirty="0" err="1">
                <a:solidFill>
                  <a:schemeClr val="tx1"/>
                </a:solidFill>
                <a:latin typeface="Palatino Linotype" panose="02040502050505030304" pitchFamily="18" charset="0"/>
              </a:rPr>
              <a:t>will</a:t>
            </a:r>
            <a:r>
              <a:rPr lang="it-IT" b="1" dirty="0">
                <a:solidFill>
                  <a:schemeClr val="tx1"/>
                </a:solidFill>
                <a:latin typeface="Palatino Linotype" panose="02040502050505030304" pitchFamily="18" charset="0"/>
              </a:rPr>
              <a:t> go </a:t>
            </a:r>
            <a:r>
              <a:rPr lang="it-IT" b="1" dirty="0" err="1">
                <a:solidFill>
                  <a:schemeClr val="tx1"/>
                </a:solidFill>
                <a:latin typeface="Palatino Linotype" panose="02040502050505030304" pitchFamily="18" charset="0"/>
              </a:rPr>
              <a:t>through</a:t>
            </a:r>
            <a:r>
              <a:rPr lang="it-IT" b="1" dirty="0">
                <a:solidFill>
                  <a:schemeClr val="tx1"/>
                </a:solidFill>
                <a:latin typeface="Palatino Linotype" panose="02040502050505030304" pitchFamily="18" charset="0"/>
              </a:rPr>
              <a:t> the </a:t>
            </a:r>
            <a:r>
              <a:rPr lang="it-IT" b="1" dirty="0" err="1">
                <a:solidFill>
                  <a:schemeClr val="tx1"/>
                </a:solidFill>
                <a:latin typeface="Palatino Linotype" panose="02040502050505030304" pitchFamily="18" charset="0"/>
              </a:rPr>
              <a:t>four</a:t>
            </a:r>
            <a:r>
              <a:rPr lang="it-IT" b="1" dirty="0">
                <a:solidFill>
                  <a:schemeClr val="tx1"/>
                </a:solidFill>
                <a:latin typeface="Palatino Linotype" panose="02040502050505030304" pitchFamily="18" charset="0"/>
              </a:rPr>
              <a:t> </a:t>
            </a:r>
            <a:r>
              <a:rPr lang="it-IT" b="1" dirty="0" err="1">
                <a:solidFill>
                  <a:schemeClr val="tx1"/>
                </a:solidFill>
                <a:latin typeface="Palatino Linotype" panose="02040502050505030304" pitchFamily="18" charset="0"/>
              </a:rPr>
              <a:t>layers</a:t>
            </a:r>
            <a:r>
              <a:rPr lang="it-IT" b="1" dirty="0">
                <a:solidFill>
                  <a:schemeClr val="tx1"/>
                </a:solidFill>
                <a:latin typeface="Palatino Linotype" panose="02040502050505030304" pitchFamily="18" charset="0"/>
              </a:rPr>
              <a:t> of </a:t>
            </a:r>
            <a:r>
              <a:rPr lang="it-IT" b="1" dirty="0" err="1">
                <a:solidFill>
                  <a:schemeClr val="tx1"/>
                </a:solidFill>
                <a:latin typeface="Palatino Linotype" panose="02040502050505030304" pitchFamily="18" charset="0"/>
              </a:rPr>
              <a:t>wearable</a:t>
            </a:r>
            <a:r>
              <a:rPr lang="it-IT" b="1" dirty="0">
                <a:solidFill>
                  <a:schemeClr val="tx1"/>
                </a:solidFill>
                <a:latin typeface="Palatino Linotype" panose="02040502050505030304" pitchFamily="18" charset="0"/>
              </a:rPr>
              <a:t> </a:t>
            </a:r>
            <a:r>
              <a:rPr lang="it-IT" b="1" dirty="0" err="1">
                <a:solidFill>
                  <a:schemeClr val="tx1"/>
                </a:solidFill>
                <a:latin typeface="Palatino Linotype" panose="02040502050505030304" pitchFamily="18" charset="0"/>
              </a:rPr>
              <a:t>IoT</a:t>
            </a:r>
            <a:r>
              <a:rPr lang="it-IT" b="1" dirty="0">
                <a:solidFill>
                  <a:schemeClr val="tx1"/>
                </a:solidFill>
                <a:latin typeface="Palatino Linotype" panose="02040502050505030304" pitchFamily="18" charset="0"/>
              </a:rPr>
              <a:t> </a:t>
            </a:r>
            <a:r>
              <a:rPr lang="it-IT" b="1" dirty="0" err="1">
                <a:solidFill>
                  <a:schemeClr val="tx1"/>
                </a:solidFill>
                <a:latin typeface="Palatino Linotype" panose="02040502050505030304" pitchFamily="18" charset="0"/>
              </a:rPr>
              <a:t>systems</a:t>
            </a:r>
            <a:r>
              <a:rPr lang="it-IT" b="1" dirty="0">
                <a:solidFill>
                  <a:schemeClr val="tx1"/>
                </a:solidFill>
                <a:latin typeface="Palatino Linotype" panose="02040502050505030304" pitchFamily="18" charset="0"/>
              </a:rPr>
              <a:t> </a:t>
            </a:r>
            <a:r>
              <a:rPr lang="it-IT" b="1" dirty="0" err="1">
                <a:solidFill>
                  <a:schemeClr val="tx1"/>
                </a:solidFill>
                <a:latin typeface="Palatino Linotype" panose="02040502050505030304" pitchFamily="18" charset="0"/>
              </a:rPr>
              <a:t>starting</a:t>
            </a:r>
            <a:r>
              <a:rPr lang="it-IT" b="1" dirty="0">
                <a:solidFill>
                  <a:schemeClr val="tx1"/>
                </a:solidFill>
                <a:latin typeface="Palatino Linotype" panose="02040502050505030304" pitchFamily="18" charset="0"/>
              </a:rPr>
              <a:t> from the </a:t>
            </a:r>
            <a:r>
              <a:rPr lang="it-IT" b="1" dirty="0" err="1">
                <a:solidFill>
                  <a:schemeClr val="tx1"/>
                </a:solidFill>
                <a:latin typeface="Palatino Linotype" panose="02040502050505030304" pitchFamily="18" charset="0"/>
              </a:rPr>
              <a:t>lowest</a:t>
            </a:r>
            <a:r>
              <a:rPr lang="it-IT" b="1" dirty="0">
                <a:solidFill>
                  <a:schemeClr val="tx1"/>
                </a:solidFill>
                <a:latin typeface="Palatino Linotype" panose="02040502050505030304" pitchFamily="18" charset="0"/>
              </a:rPr>
              <a:t> </a:t>
            </a:r>
            <a:r>
              <a:rPr lang="it-IT" b="1" dirty="0" err="1">
                <a:solidFill>
                  <a:schemeClr val="tx1"/>
                </a:solidFill>
                <a:latin typeface="Palatino Linotype" panose="02040502050505030304" pitchFamily="18" charset="0"/>
              </a:rPr>
              <a:t>layer</a:t>
            </a:r>
            <a:r>
              <a:rPr lang="it-IT" b="1" dirty="0">
                <a:solidFill>
                  <a:schemeClr val="tx1"/>
                </a:solidFill>
                <a:latin typeface="Palatino Linotype" panose="02040502050505030304" pitchFamily="18" charset="0"/>
              </a:rPr>
              <a:t>.</a:t>
            </a:r>
            <a:endParaRPr lang="en-GB" b="1" dirty="0">
              <a:solidFill>
                <a:schemeClr val="tx1"/>
              </a:solidFill>
              <a:latin typeface="Palatino Linotype" panose="02040502050505030304" pitchFamily="18" charset="0"/>
            </a:endParaRPr>
          </a:p>
        </p:txBody>
      </p:sp>
      <p:pic>
        <p:nvPicPr>
          <p:cNvPr id="31" name="Graphic 30" descr="Close with solid fill">
            <a:extLst>
              <a:ext uri="{FF2B5EF4-FFF2-40B4-BE49-F238E27FC236}">
                <a16:creationId xmlns:a16="http://schemas.microsoft.com/office/drawing/2014/main" id="{1AE8999C-C38E-0134-A261-853A8B2375DE}"/>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3636701" y="2885053"/>
            <a:ext cx="1168587" cy="989876"/>
          </a:xfrm>
          <a:prstGeom prst="rect">
            <a:avLst/>
          </a:prstGeom>
        </p:spPr>
      </p:pic>
    </p:spTree>
    <p:extLst>
      <p:ext uri="{BB962C8B-B14F-4D97-AF65-F5344CB8AC3E}">
        <p14:creationId xmlns:p14="http://schemas.microsoft.com/office/powerpoint/2010/main" val="22806327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p:cNvSpPr>
            <a:spLocks noGrp="1"/>
          </p:cNvSpPr>
          <p:nvPr>
            <p:ph type="title"/>
          </p:nvPr>
        </p:nvSpPr>
        <p:spPr/>
        <p:txBody>
          <a:bodyPr/>
          <a:lstStyle/>
          <a:p>
            <a:r>
              <a:rPr lang="it-IT" dirty="0"/>
              <a:t>Course </a:t>
            </a:r>
            <a:r>
              <a:rPr lang="it-IT" dirty="0" err="1"/>
              <a:t>program</a:t>
            </a:r>
            <a:endParaRPr lang="en-GB" dirty="0"/>
          </a:p>
        </p:txBody>
      </p:sp>
      <p:sp>
        <p:nvSpPr>
          <p:cNvPr id="6" name="Segnaposto contenuto 5"/>
          <p:cNvSpPr>
            <a:spLocks noGrp="1"/>
          </p:cNvSpPr>
          <p:nvPr>
            <p:ph idx="1"/>
          </p:nvPr>
        </p:nvSpPr>
        <p:spPr/>
        <p:txBody>
          <a:bodyPr/>
          <a:lstStyle/>
          <a:p>
            <a:r>
              <a:rPr lang="en-GB" dirty="0"/>
              <a:t>12 theory lectures</a:t>
            </a:r>
          </a:p>
          <a:p>
            <a:pPr lvl="1"/>
            <a:r>
              <a:rPr lang="en-GB" dirty="0"/>
              <a:t>Monday 12:30-14:30, Room 14E (</a:t>
            </a:r>
            <a:r>
              <a:rPr lang="en-GB" dirty="0" err="1"/>
              <a:t>Padiglione</a:t>
            </a:r>
            <a:r>
              <a:rPr lang="en-GB" dirty="0"/>
              <a:t> 14 – Fiera di Padova)</a:t>
            </a:r>
          </a:p>
          <a:p>
            <a:pPr lvl="1"/>
            <a:endParaRPr lang="en-GB" b="1" dirty="0"/>
          </a:p>
          <a:p>
            <a:r>
              <a:rPr lang="en-GB" dirty="0"/>
              <a:t>Contents: </a:t>
            </a:r>
          </a:p>
          <a:p>
            <a:pPr lvl="1"/>
            <a:r>
              <a:rPr lang="en-GB" dirty="0"/>
              <a:t>Wearable sensor technologies</a:t>
            </a:r>
          </a:p>
          <a:p>
            <a:pPr lvl="1"/>
            <a:r>
              <a:rPr lang="en-GB" dirty="0"/>
              <a:t>World wide web, HTTP communication protocol</a:t>
            </a:r>
          </a:p>
          <a:p>
            <a:pPr lvl="1"/>
            <a:r>
              <a:rPr lang="en-GB" dirty="0"/>
              <a:t>The representational state transfer (REST) paradigm</a:t>
            </a:r>
          </a:p>
          <a:p>
            <a:pPr lvl="1"/>
            <a:r>
              <a:rPr lang="en-GB" dirty="0"/>
              <a:t>Application programming interfaces (APIs)</a:t>
            </a:r>
          </a:p>
          <a:p>
            <a:pPr lvl="1"/>
            <a:r>
              <a:rPr lang="en-GB" dirty="0"/>
              <a:t>Elements of </a:t>
            </a:r>
            <a:r>
              <a:rPr lang="en-GB" dirty="0" err="1"/>
              <a:t>criptography</a:t>
            </a:r>
            <a:endParaRPr lang="en-GB" dirty="0"/>
          </a:p>
          <a:p>
            <a:pPr lvl="1"/>
            <a:r>
              <a:rPr lang="en-GB" dirty="0"/>
              <a:t>Authentication protocols</a:t>
            </a:r>
          </a:p>
          <a:p>
            <a:pPr lvl="1"/>
            <a:r>
              <a:rPr lang="en-GB" dirty="0"/>
              <a:t>Regulation for health data management</a:t>
            </a:r>
          </a:p>
          <a:p>
            <a:pPr lvl="1"/>
            <a:endParaRPr lang="it-IT" dirty="0"/>
          </a:p>
          <a:p>
            <a:endParaRPr lang="it-IT" dirty="0"/>
          </a:p>
          <a:p>
            <a:endParaRPr lang="it-IT" dirty="0"/>
          </a:p>
        </p:txBody>
      </p:sp>
      <p:sp>
        <p:nvSpPr>
          <p:cNvPr id="2" name="Segnaposto numero diapositiva 1"/>
          <p:cNvSpPr>
            <a:spLocks noGrp="1"/>
          </p:cNvSpPr>
          <p:nvPr>
            <p:ph type="sldNum" sz="quarter" idx="12"/>
          </p:nvPr>
        </p:nvSpPr>
        <p:spPr/>
        <p:txBody>
          <a:bodyPr/>
          <a:lstStyle/>
          <a:p>
            <a:fld id="{31DE2C5B-556E-47B8-A792-024C2FCA4ACC}" type="slidenum">
              <a:rPr lang="en-GB" smtClean="0"/>
              <a:t>27</a:t>
            </a:fld>
            <a:endParaRPr lang="en-GB"/>
          </a:p>
        </p:txBody>
      </p:sp>
    </p:spTree>
    <p:extLst>
      <p:ext uri="{BB962C8B-B14F-4D97-AF65-F5344CB8AC3E}">
        <p14:creationId xmlns:p14="http://schemas.microsoft.com/office/powerpoint/2010/main" val="14275732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p:cNvSpPr>
            <a:spLocks noGrp="1"/>
          </p:cNvSpPr>
          <p:nvPr>
            <p:ph type="title"/>
          </p:nvPr>
        </p:nvSpPr>
        <p:spPr/>
        <p:txBody>
          <a:bodyPr/>
          <a:lstStyle/>
          <a:p>
            <a:r>
              <a:rPr lang="it-IT" dirty="0"/>
              <a:t>Course </a:t>
            </a:r>
            <a:r>
              <a:rPr lang="it-IT" dirty="0" err="1"/>
              <a:t>program</a:t>
            </a:r>
            <a:endParaRPr lang="en-GB" dirty="0"/>
          </a:p>
        </p:txBody>
      </p:sp>
      <p:sp>
        <p:nvSpPr>
          <p:cNvPr id="6" name="Segnaposto contenuto 5"/>
          <p:cNvSpPr>
            <a:spLocks noGrp="1"/>
          </p:cNvSpPr>
          <p:nvPr>
            <p:ph idx="1"/>
          </p:nvPr>
        </p:nvSpPr>
        <p:spPr/>
        <p:txBody>
          <a:bodyPr>
            <a:normAutofit/>
          </a:bodyPr>
          <a:lstStyle/>
          <a:p>
            <a:r>
              <a:rPr lang="en-GB" dirty="0"/>
              <a:t>12 laboratory lectures</a:t>
            </a:r>
          </a:p>
          <a:p>
            <a:pPr lvl="1"/>
            <a:r>
              <a:rPr lang="en-GB" dirty="0"/>
              <a:t>Tuesday 14:30-16:30, Rooms </a:t>
            </a:r>
            <a:r>
              <a:rPr lang="en-GB" dirty="0" err="1"/>
              <a:t>Te+Ue</a:t>
            </a:r>
            <a:r>
              <a:rPr lang="en-GB" dirty="0"/>
              <a:t> (Polo </a:t>
            </a:r>
            <a:r>
              <a:rPr lang="en-GB" dirty="0" err="1"/>
              <a:t>Didattico</a:t>
            </a:r>
            <a:r>
              <a:rPr lang="en-GB" dirty="0"/>
              <a:t> di Via </a:t>
            </a:r>
            <a:r>
              <a:rPr lang="en-GB" dirty="0" err="1"/>
              <a:t>Gradenigo</a:t>
            </a:r>
            <a:r>
              <a:rPr lang="en-GB" dirty="0"/>
              <a:t>)</a:t>
            </a:r>
          </a:p>
          <a:p>
            <a:pPr lvl="1"/>
            <a:endParaRPr lang="en-GB" dirty="0"/>
          </a:p>
          <a:p>
            <a:r>
              <a:rPr lang="en-GB" dirty="0"/>
              <a:t>Contents: </a:t>
            </a:r>
          </a:p>
          <a:p>
            <a:pPr lvl="1"/>
            <a:r>
              <a:rPr lang="en-GB" dirty="0"/>
              <a:t>The Git version control system</a:t>
            </a:r>
          </a:p>
          <a:p>
            <a:pPr lvl="1"/>
            <a:r>
              <a:rPr lang="en-GB" dirty="0"/>
              <a:t>Dart programming language and the Flutter framework</a:t>
            </a:r>
          </a:p>
          <a:p>
            <a:pPr lvl="1"/>
            <a:r>
              <a:rPr lang="en-GB" dirty="0"/>
              <a:t>Building mobile/web applications in Flutter</a:t>
            </a:r>
          </a:p>
          <a:p>
            <a:pPr lvl="1"/>
            <a:r>
              <a:rPr lang="en-GB" dirty="0"/>
              <a:t>User Interface design</a:t>
            </a:r>
          </a:p>
          <a:p>
            <a:pPr lvl="1"/>
            <a:r>
              <a:rPr lang="en-GB" dirty="0"/>
              <a:t>Navigation</a:t>
            </a:r>
          </a:p>
          <a:p>
            <a:pPr lvl="1"/>
            <a:r>
              <a:rPr lang="en-GB" dirty="0"/>
              <a:t>State management</a:t>
            </a:r>
          </a:p>
          <a:p>
            <a:pPr lvl="1"/>
            <a:r>
              <a:rPr lang="en-GB" dirty="0"/>
              <a:t>Basic data persistence</a:t>
            </a:r>
          </a:p>
          <a:p>
            <a:pPr lvl="1"/>
            <a:r>
              <a:rPr lang="en-GB" dirty="0"/>
              <a:t>Networking</a:t>
            </a:r>
          </a:p>
        </p:txBody>
      </p:sp>
      <p:sp>
        <p:nvSpPr>
          <p:cNvPr id="2" name="Segnaposto numero diapositiva 1"/>
          <p:cNvSpPr>
            <a:spLocks noGrp="1"/>
          </p:cNvSpPr>
          <p:nvPr>
            <p:ph type="sldNum" sz="quarter" idx="12"/>
          </p:nvPr>
        </p:nvSpPr>
        <p:spPr/>
        <p:txBody>
          <a:bodyPr/>
          <a:lstStyle/>
          <a:p>
            <a:fld id="{31DE2C5B-556E-47B8-A792-024C2FCA4ACC}" type="slidenum">
              <a:rPr lang="en-GB" smtClean="0"/>
              <a:t>28</a:t>
            </a:fld>
            <a:endParaRPr lang="en-GB"/>
          </a:p>
        </p:txBody>
      </p:sp>
    </p:spTree>
    <p:extLst>
      <p:ext uri="{BB962C8B-B14F-4D97-AF65-F5344CB8AC3E}">
        <p14:creationId xmlns:p14="http://schemas.microsoft.com/office/powerpoint/2010/main" val="19375972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34B114-5E3B-29B6-C5A1-5B8E5FC06E43}"/>
            </a:ext>
          </a:extLst>
        </p:cNvPr>
        <p:cNvGrpSpPr/>
        <p:nvPr/>
      </p:nvGrpSpPr>
      <p:grpSpPr>
        <a:xfrm>
          <a:off x="0" y="0"/>
          <a:ext cx="0" cy="0"/>
          <a:chOff x="0" y="0"/>
          <a:chExt cx="0" cy="0"/>
        </a:xfrm>
      </p:grpSpPr>
      <p:sp>
        <p:nvSpPr>
          <p:cNvPr id="5" name="Titolo 4">
            <a:extLst>
              <a:ext uri="{FF2B5EF4-FFF2-40B4-BE49-F238E27FC236}">
                <a16:creationId xmlns:a16="http://schemas.microsoft.com/office/drawing/2014/main" id="{B7B345EF-7BA8-DC56-C69C-3B8D7E90FE63}"/>
              </a:ext>
            </a:extLst>
          </p:cNvPr>
          <p:cNvSpPr>
            <a:spLocks noGrp="1"/>
          </p:cNvSpPr>
          <p:nvPr>
            <p:ph type="title"/>
          </p:nvPr>
        </p:nvSpPr>
        <p:spPr/>
        <p:txBody>
          <a:bodyPr/>
          <a:lstStyle/>
          <a:p>
            <a:r>
              <a:rPr lang="it-IT" dirty="0" err="1"/>
              <a:t>Prerequisites</a:t>
            </a:r>
            <a:r>
              <a:rPr lang="it-IT" dirty="0"/>
              <a:t> &amp; End of class goals</a:t>
            </a:r>
            <a:endParaRPr lang="en-GB" dirty="0"/>
          </a:p>
        </p:txBody>
      </p:sp>
      <p:sp>
        <p:nvSpPr>
          <p:cNvPr id="6" name="Segnaposto contenuto 5">
            <a:extLst>
              <a:ext uri="{FF2B5EF4-FFF2-40B4-BE49-F238E27FC236}">
                <a16:creationId xmlns:a16="http://schemas.microsoft.com/office/drawing/2014/main" id="{47A8037C-40C4-E670-E0E2-3491F7A4BB2F}"/>
              </a:ext>
            </a:extLst>
          </p:cNvPr>
          <p:cNvSpPr>
            <a:spLocks noGrp="1"/>
          </p:cNvSpPr>
          <p:nvPr>
            <p:ph idx="1"/>
          </p:nvPr>
        </p:nvSpPr>
        <p:spPr/>
        <p:txBody>
          <a:bodyPr>
            <a:normAutofit/>
          </a:bodyPr>
          <a:lstStyle/>
          <a:p>
            <a:r>
              <a:rPr lang="en-GB" dirty="0"/>
              <a:t>Prerequisites</a:t>
            </a:r>
          </a:p>
          <a:p>
            <a:pPr lvl="1"/>
            <a:r>
              <a:rPr lang="en-GB" dirty="0"/>
              <a:t>Basic:</a:t>
            </a:r>
          </a:p>
          <a:p>
            <a:pPr lvl="2"/>
            <a:r>
              <a:rPr lang="en-GB" dirty="0"/>
              <a:t>Propension for programming</a:t>
            </a:r>
          </a:p>
          <a:p>
            <a:pPr lvl="1"/>
            <a:r>
              <a:rPr lang="en-GB" dirty="0"/>
              <a:t>Preferable:</a:t>
            </a:r>
          </a:p>
          <a:p>
            <a:pPr lvl="2"/>
            <a:r>
              <a:rPr lang="en-GB" dirty="0"/>
              <a:t>Object-oriented programming</a:t>
            </a:r>
          </a:p>
          <a:p>
            <a:pPr lvl="2"/>
            <a:endParaRPr lang="en-GB" dirty="0"/>
          </a:p>
          <a:p>
            <a:pPr lvl="2"/>
            <a:endParaRPr lang="en-GB" dirty="0"/>
          </a:p>
          <a:p>
            <a:pPr lvl="2"/>
            <a:endParaRPr lang="en-GB" dirty="0"/>
          </a:p>
          <a:p>
            <a:r>
              <a:rPr lang="en-GB" dirty="0"/>
              <a:t>End of class goals</a:t>
            </a:r>
          </a:p>
          <a:p>
            <a:pPr lvl="1"/>
            <a:r>
              <a:rPr lang="en-GB" dirty="0"/>
              <a:t>Learn how wearable devices communicates to the end-user</a:t>
            </a:r>
          </a:p>
          <a:p>
            <a:pPr lvl="1"/>
            <a:r>
              <a:rPr lang="en-GB" dirty="0"/>
              <a:t>Design digital solutions to enhance healthcare and well-being</a:t>
            </a:r>
          </a:p>
          <a:p>
            <a:pPr lvl="1"/>
            <a:r>
              <a:rPr lang="en-GB" dirty="0"/>
              <a:t>Develop a fully functioning mobile application </a:t>
            </a:r>
          </a:p>
          <a:p>
            <a:pPr lvl="2"/>
            <a:endParaRPr lang="en-GB" dirty="0"/>
          </a:p>
          <a:p>
            <a:pPr lvl="2"/>
            <a:endParaRPr lang="en-GB" dirty="0"/>
          </a:p>
        </p:txBody>
      </p:sp>
      <p:sp>
        <p:nvSpPr>
          <p:cNvPr id="2" name="Segnaposto numero diapositiva 1">
            <a:extLst>
              <a:ext uri="{FF2B5EF4-FFF2-40B4-BE49-F238E27FC236}">
                <a16:creationId xmlns:a16="http://schemas.microsoft.com/office/drawing/2014/main" id="{546F5AA3-F5BE-04C3-FA2A-41F4B0F7C155}"/>
              </a:ext>
            </a:extLst>
          </p:cNvPr>
          <p:cNvSpPr>
            <a:spLocks noGrp="1"/>
          </p:cNvSpPr>
          <p:nvPr>
            <p:ph type="sldNum" sz="quarter" idx="12"/>
          </p:nvPr>
        </p:nvSpPr>
        <p:spPr/>
        <p:txBody>
          <a:bodyPr/>
          <a:lstStyle/>
          <a:p>
            <a:fld id="{31DE2C5B-556E-47B8-A792-024C2FCA4ACC}" type="slidenum">
              <a:rPr lang="en-GB" smtClean="0"/>
              <a:t>29</a:t>
            </a:fld>
            <a:endParaRPr lang="en-GB"/>
          </a:p>
        </p:txBody>
      </p:sp>
      <p:pic>
        <p:nvPicPr>
          <p:cNvPr id="4" name="Graphic 3" descr="Web design outline">
            <a:extLst>
              <a:ext uri="{FF2B5EF4-FFF2-40B4-BE49-F238E27FC236}">
                <a16:creationId xmlns:a16="http://schemas.microsoft.com/office/drawing/2014/main" id="{393E78A7-8711-D8BA-9A6D-3E4B10149BB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890165" y="1573149"/>
            <a:ext cx="1759527" cy="1759527"/>
          </a:xfrm>
          <a:prstGeom prst="rect">
            <a:avLst/>
          </a:prstGeom>
        </p:spPr>
      </p:pic>
      <p:pic>
        <p:nvPicPr>
          <p:cNvPr id="8" name="Graphic 7" descr="Bullseye outline">
            <a:extLst>
              <a:ext uri="{FF2B5EF4-FFF2-40B4-BE49-F238E27FC236}">
                <a16:creationId xmlns:a16="http://schemas.microsoft.com/office/drawing/2014/main" id="{E0D7932D-A883-7DBC-9E00-1FB64163EF7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890165" y="4528333"/>
            <a:ext cx="1759527" cy="1759527"/>
          </a:xfrm>
          <a:prstGeom prst="rect">
            <a:avLst/>
          </a:prstGeom>
        </p:spPr>
      </p:pic>
    </p:spTree>
    <p:extLst>
      <p:ext uri="{BB962C8B-B14F-4D97-AF65-F5344CB8AC3E}">
        <p14:creationId xmlns:p14="http://schemas.microsoft.com/office/powerpoint/2010/main" val="38310294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p:cNvSpPr>
            <a:spLocks noGrp="1"/>
          </p:cNvSpPr>
          <p:nvPr>
            <p:ph type="title"/>
          </p:nvPr>
        </p:nvSpPr>
        <p:spPr/>
        <p:txBody>
          <a:bodyPr/>
          <a:lstStyle/>
          <a:p>
            <a:r>
              <a:rPr lang="it-IT" dirty="0"/>
              <a:t>Who </a:t>
            </a:r>
            <a:r>
              <a:rPr lang="it-IT" dirty="0" err="1"/>
              <a:t>am</a:t>
            </a:r>
            <a:r>
              <a:rPr lang="it-IT" dirty="0"/>
              <a:t> I</a:t>
            </a:r>
            <a:endParaRPr lang="en-GB" dirty="0"/>
          </a:p>
        </p:txBody>
      </p:sp>
      <p:sp>
        <p:nvSpPr>
          <p:cNvPr id="4" name="Segnaposto contenuto 3"/>
          <p:cNvSpPr>
            <a:spLocks noGrp="1"/>
          </p:cNvSpPr>
          <p:nvPr>
            <p:ph idx="1"/>
          </p:nvPr>
        </p:nvSpPr>
        <p:spPr>
          <a:xfrm>
            <a:off x="428173" y="1361167"/>
            <a:ext cx="7460051" cy="4858203"/>
          </a:xfrm>
        </p:spPr>
        <p:txBody>
          <a:bodyPr/>
          <a:lstStyle/>
          <a:p>
            <a:r>
              <a:rPr lang="en-GB" b="1" dirty="0"/>
              <a:t>Giacomo Cappon</a:t>
            </a:r>
          </a:p>
          <a:p>
            <a:pPr lvl="1"/>
            <a:r>
              <a:rPr lang="en-GB" dirty="0"/>
              <a:t>Assistant Professor, Department of Information Engineering, University of Padova</a:t>
            </a:r>
          </a:p>
          <a:p>
            <a:pPr lvl="1"/>
            <a:r>
              <a:rPr lang="en-GB" dirty="0"/>
              <a:t>PhD in Information Engineering, curriculum Bioengineering</a:t>
            </a:r>
          </a:p>
          <a:p>
            <a:pPr lvl="1"/>
            <a:r>
              <a:rPr lang="en-GB" dirty="0"/>
              <a:t>Main research interests: signal processing; decision support systems; wearable sensors; digital health; ai for medicine</a:t>
            </a:r>
          </a:p>
          <a:p>
            <a:pPr marL="457200" lvl="1" indent="0">
              <a:buNone/>
            </a:pPr>
            <a:endParaRPr lang="en-GB" dirty="0"/>
          </a:p>
          <a:p>
            <a:r>
              <a:rPr lang="en-GB" dirty="0"/>
              <a:t>Contacts</a:t>
            </a:r>
          </a:p>
          <a:p>
            <a:pPr lvl="1"/>
            <a:r>
              <a:rPr lang="en-GB" dirty="0"/>
              <a:t>email: </a:t>
            </a:r>
            <a:r>
              <a:rPr lang="en-GB" dirty="0">
                <a:hlinkClick r:id="rId2"/>
              </a:rPr>
              <a:t>giacomo.cappon@unipd.it</a:t>
            </a:r>
            <a:endParaRPr lang="en-GB" dirty="0"/>
          </a:p>
          <a:p>
            <a:pPr lvl="1"/>
            <a:r>
              <a:rPr lang="en-GB" dirty="0"/>
              <a:t>personal website: </a:t>
            </a:r>
            <a:r>
              <a:rPr lang="en-GB" dirty="0">
                <a:hlinkClick r:id="rId3"/>
              </a:rPr>
              <a:t>https://gcappon.github.io</a:t>
            </a:r>
            <a:r>
              <a:rPr lang="en-GB" dirty="0"/>
              <a:t>  </a:t>
            </a:r>
          </a:p>
          <a:p>
            <a:pPr lvl="1"/>
            <a:r>
              <a:rPr lang="en-GB" dirty="0"/>
              <a:t>public repos: </a:t>
            </a:r>
            <a:r>
              <a:rPr lang="en-GB" dirty="0">
                <a:hlinkClick r:id="rId4"/>
              </a:rPr>
              <a:t>https://github.com/gcappon</a:t>
            </a:r>
            <a:r>
              <a:rPr lang="en-GB" dirty="0"/>
              <a:t> </a:t>
            </a:r>
          </a:p>
        </p:txBody>
      </p:sp>
      <p:pic>
        <p:nvPicPr>
          <p:cNvPr id="2" name="Immagin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87968" y="1724071"/>
            <a:ext cx="2168039" cy="2168039"/>
          </a:xfrm>
          <a:prstGeom prst="rect">
            <a:avLst/>
          </a:prstGeom>
        </p:spPr>
      </p:pic>
      <p:sp>
        <p:nvSpPr>
          <p:cNvPr id="6" name="Segnaposto numero diapositiva 5"/>
          <p:cNvSpPr>
            <a:spLocks noGrp="1"/>
          </p:cNvSpPr>
          <p:nvPr>
            <p:ph type="sldNum" sz="quarter" idx="12"/>
          </p:nvPr>
        </p:nvSpPr>
        <p:spPr/>
        <p:txBody>
          <a:bodyPr/>
          <a:lstStyle/>
          <a:p>
            <a:fld id="{31DE2C5B-556E-47B8-A792-024C2FCA4ACC}" type="slidenum">
              <a:rPr lang="en-GB" smtClean="0"/>
              <a:t>3</a:t>
            </a:fld>
            <a:endParaRPr lang="en-GB"/>
          </a:p>
        </p:txBody>
      </p:sp>
    </p:spTree>
    <p:extLst>
      <p:ext uri="{BB962C8B-B14F-4D97-AF65-F5344CB8AC3E}">
        <p14:creationId xmlns:p14="http://schemas.microsoft.com/office/powerpoint/2010/main" val="36662195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The </a:t>
            </a:r>
            <a:r>
              <a:rPr lang="it-IT" dirty="0" err="1"/>
              <a:t>exam</a:t>
            </a:r>
            <a:endParaRPr lang="en-GB" dirty="0"/>
          </a:p>
        </p:txBody>
      </p:sp>
      <p:sp>
        <p:nvSpPr>
          <p:cNvPr id="3" name="Segnaposto contenuto 2"/>
          <p:cNvSpPr>
            <a:spLocks noGrp="1"/>
          </p:cNvSpPr>
          <p:nvPr>
            <p:ph idx="1"/>
          </p:nvPr>
        </p:nvSpPr>
        <p:spPr>
          <a:xfrm>
            <a:off x="428172" y="1361166"/>
            <a:ext cx="11368314" cy="5242834"/>
          </a:xfrm>
        </p:spPr>
        <p:txBody>
          <a:bodyPr>
            <a:normAutofit lnSpcReduction="10000"/>
          </a:bodyPr>
          <a:lstStyle/>
          <a:p>
            <a:r>
              <a:rPr lang="en-US" b="1" dirty="0"/>
              <a:t>Written test</a:t>
            </a:r>
            <a:r>
              <a:rPr lang="en-US" dirty="0"/>
              <a:t>: Theory exam</a:t>
            </a:r>
          </a:p>
          <a:p>
            <a:pPr lvl="1"/>
            <a:r>
              <a:rPr lang="en-US" dirty="0"/>
              <a:t>15 closed questions</a:t>
            </a:r>
          </a:p>
          <a:p>
            <a:pPr lvl="1"/>
            <a:r>
              <a:rPr lang="en-US" dirty="0"/>
              <a:t>3 open questions</a:t>
            </a:r>
          </a:p>
          <a:p>
            <a:pPr lvl="1"/>
            <a:r>
              <a:rPr lang="en-US" dirty="0"/>
              <a:t>Duration: ~90 min</a:t>
            </a:r>
          </a:p>
          <a:p>
            <a:pPr lvl="1"/>
            <a:r>
              <a:rPr lang="en-US" dirty="0"/>
              <a:t>Max vote: 20/30</a:t>
            </a:r>
          </a:p>
          <a:p>
            <a:r>
              <a:rPr lang="en-US" b="1" dirty="0"/>
              <a:t>Project</a:t>
            </a:r>
            <a:r>
              <a:rPr lang="en-US" dirty="0"/>
              <a:t>: Development of an application that integrates and elaborates data from a smartwatch. To be done in groups of 3 students. </a:t>
            </a:r>
          </a:p>
          <a:p>
            <a:pPr lvl="1"/>
            <a:r>
              <a:rPr lang="en-US" dirty="0"/>
              <a:t>Deadline for completion: The project code must be delivered by July 14</a:t>
            </a:r>
            <a:r>
              <a:rPr lang="en-US" baseline="30000" dirty="0"/>
              <a:t>th</a:t>
            </a:r>
            <a:r>
              <a:rPr lang="en-US" dirty="0"/>
              <a:t> 2024, and no later than the day before the project discussion.</a:t>
            </a:r>
          </a:p>
          <a:p>
            <a:pPr lvl="1"/>
            <a:r>
              <a:rPr lang="en-US" dirty="0"/>
              <a:t>Discussion of the project (in group): day and time to be defined in dedicated</a:t>
            </a:r>
          </a:p>
          <a:p>
            <a:pPr lvl="2"/>
            <a:r>
              <a:rPr lang="en-US" dirty="0"/>
              <a:t>Window 1: from 01/07/2024 to 19/07/2024</a:t>
            </a:r>
          </a:p>
          <a:p>
            <a:pPr lvl="2"/>
            <a:r>
              <a:rPr lang="en-US" dirty="0"/>
              <a:t>Window 2: from 19/08/2024 to 20/09/2024</a:t>
            </a:r>
          </a:p>
          <a:p>
            <a:pPr lvl="1"/>
            <a:r>
              <a:rPr lang="en-US" dirty="0"/>
              <a:t>Duration of the discussion: 45 min (25 min presentation + 20 min Q&amp;A)</a:t>
            </a:r>
          </a:p>
          <a:p>
            <a:pPr lvl="1"/>
            <a:r>
              <a:rPr lang="en-US" dirty="0"/>
              <a:t>Max vote: 12/30</a:t>
            </a:r>
          </a:p>
          <a:p>
            <a:r>
              <a:rPr lang="en-US" b="1" dirty="0"/>
              <a:t>Final mark</a:t>
            </a:r>
            <a:r>
              <a:rPr lang="en-US" dirty="0"/>
              <a:t>: sum of the votes of the written test and the project.</a:t>
            </a:r>
          </a:p>
        </p:txBody>
      </p:sp>
      <p:sp>
        <p:nvSpPr>
          <p:cNvPr id="5" name="Rettangolo 4"/>
          <p:cNvSpPr/>
          <p:nvPr/>
        </p:nvSpPr>
        <p:spPr>
          <a:xfrm>
            <a:off x="6112328" y="1243691"/>
            <a:ext cx="5425956" cy="1574800"/>
          </a:xfrm>
          <a:prstGeom prst="rect">
            <a:avLst/>
          </a:prstGeom>
          <a:ln w="57150">
            <a:solidFill>
              <a:srgbClr val="00B05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GB" b="1" dirty="0">
                <a:latin typeface="Palatino Linotype" panose="02040502050505030304" pitchFamily="18" charset="0"/>
              </a:rPr>
              <a:t>Dates of the written test</a:t>
            </a:r>
            <a:endParaRPr lang="en-GB" dirty="0">
              <a:latin typeface="Palatino Linotype" panose="02040502050505030304" pitchFamily="18" charset="0"/>
            </a:endParaRPr>
          </a:p>
          <a:p>
            <a:pPr marL="285750" indent="-285750">
              <a:buClr>
                <a:srgbClr val="00B050"/>
              </a:buClr>
              <a:buFont typeface="Wingdings" panose="05000000000000000000" pitchFamily="2" charset="2"/>
              <a:buChar char="§"/>
            </a:pPr>
            <a:r>
              <a:rPr lang="en-GB" dirty="0">
                <a:latin typeface="Palatino Linotype" panose="02040502050505030304" pitchFamily="18" charset="0"/>
              </a:rPr>
              <a:t>First round: 20 Jun 2024, 14:00 (Room </a:t>
            </a:r>
            <a:r>
              <a:rPr lang="en-GB" dirty="0" err="1">
                <a:latin typeface="Palatino Linotype" panose="02040502050505030304" pitchFamily="18" charset="0"/>
              </a:rPr>
              <a:t>Be+Ve</a:t>
            </a:r>
            <a:r>
              <a:rPr lang="en-GB" dirty="0">
                <a:latin typeface="Palatino Linotype" panose="02040502050505030304" pitchFamily="18" charset="0"/>
              </a:rPr>
              <a:t>)</a:t>
            </a:r>
          </a:p>
          <a:p>
            <a:pPr marL="285750" indent="-285750">
              <a:buClr>
                <a:srgbClr val="00B050"/>
              </a:buClr>
              <a:buFont typeface="Wingdings" panose="05000000000000000000" pitchFamily="2" charset="2"/>
              <a:buChar char="§"/>
            </a:pPr>
            <a:r>
              <a:rPr lang="en-GB" dirty="0">
                <a:latin typeface="Palatino Linotype" panose="02040502050505030304" pitchFamily="18" charset="0"/>
              </a:rPr>
              <a:t>Second round: 08 Jul 2024, 14:00 (Room </a:t>
            </a:r>
            <a:r>
              <a:rPr lang="en-GB" dirty="0" err="1">
                <a:latin typeface="Palatino Linotype" panose="02040502050505030304" pitchFamily="18" charset="0"/>
              </a:rPr>
              <a:t>Ae+Be</a:t>
            </a:r>
            <a:r>
              <a:rPr lang="en-GB" dirty="0">
                <a:latin typeface="Palatino Linotype" panose="02040502050505030304" pitchFamily="18" charset="0"/>
              </a:rPr>
              <a:t>)</a:t>
            </a:r>
          </a:p>
          <a:p>
            <a:pPr marL="285750" indent="-285750">
              <a:buClr>
                <a:srgbClr val="00B050"/>
              </a:buClr>
              <a:buFont typeface="Wingdings" panose="05000000000000000000" pitchFamily="2" charset="2"/>
              <a:buChar char="§"/>
            </a:pPr>
            <a:r>
              <a:rPr lang="en-GB" dirty="0">
                <a:latin typeface="Palatino Linotype" panose="02040502050505030304" pitchFamily="18" charset="0"/>
              </a:rPr>
              <a:t>Third round: 03 Sep 2024, 14:00 (Room De)</a:t>
            </a:r>
          </a:p>
          <a:p>
            <a:pPr marL="285750" indent="-285750">
              <a:buClr>
                <a:srgbClr val="00B050"/>
              </a:buClr>
              <a:buFont typeface="Wingdings" panose="05000000000000000000" pitchFamily="2" charset="2"/>
              <a:buChar char="§"/>
            </a:pPr>
            <a:r>
              <a:rPr lang="en-GB" dirty="0">
                <a:latin typeface="Palatino Linotype" panose="02040502050505030304" pitchFamily="18" charset="0"/>
              </a:rPr>
              <a:t>Fourth round: 31 Jan 2025, 14:00 (Room De)</a:t>
            </a:r>
          </a:p>
        </p:txBody>
      </p:sp>
      <p:sp>
        <p:nvSpPr>
          <p:cNvPr id="6" name="Segnaposto numero diapositiva 5"/>
          <p:cNvSpPr>
            <a:spLocks noGrp="1"/>
          </p:cNvSpPr>
          <p:nvPr>
            <p:ph type="sldNum" sz="quarter" idx="12"/>
          </p:nvPr>
        </p:nvSpPr>
        <p:spPr/>
        <p:txBody>
          <a:bodyPr/>
          <a:lstStyle/>
          <a:p>
            <a:fld id="{31DE2C5B-556E-47B8-A792-024C2FCA4ACC}" type="slidenum">
              <a:rPr lang="en-GB" smtClean="0"/>
              <a:t>30</a:t>
            </a:fld>
            <a:endParaRPr lang="en-GB"/>
          </a:p>
        </p:txBody>
      </p:sp>
    </p:spTree>
    <p:extLst>
      <p:ext uri="{BB962C8B-B14F-4D97-AF65-F5344CB8AC3E}">
        <p14:creationId xmlns:p14="http://schemas.microsoft.com/office/powerpoint/2010/main" val="30477482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lstStyle/>
          <a:p>
            <a:r>
              <a:rPr lang="en-US" dirty="0"/>
              <a:t>Project: </a:t>
            </a:r>
            <a:r>
              <a:rPr lang="en-IT"/>
              <a:t>What’s the spirit here</a:t>
            </a:r>
            <a:endParaRPr lang="en-IT" dirty="0"/>
          </a:p>
        </p:txBody>
      </p:sp>
      <p:sp>
        <p:nvSpPr>
          <p:cNvPr id="3" name="Content Placeholder 2">
            <a:extLst>
              <a:ext uri="{FF2B5EF4-FFF2-40B4-BE49-F238E27FC236}">
                <a16:creationId xmlns:a16="http://schemas.microsoft.com/office/drawing/2014/main" id="{ECD4BA52-23DB-D94D-9195-7777C71CD155}"/>
              </a:ext>
            </a:extLst>
          </p:cNvPr>
          <p:cNvSpPr>
            <a:spLocks noGrp="1"/>
          </p:cNvSpPr>
          <p:nvPr>
            <p:ph idx="1"/>
          </p:nvPr>
        </p:nvSpPr>
        <p:spPr>
          <a:xfrm>
            <a:off x="428172" y="1361166"/>
            <a:ext cx="11368314" cy="5334907"/>
          </a:xfrm>
        </p:spPr>
        <p:txBody>
          <a:bodyPr>
            <a:normAutofit/>
          </a:bodyPr>
          <a:lstStyle/>
          <a:p>
            <a:r>
              <a:rPr lang="en-IT" dirty="0"/>
              <a:t>The goal is learning </a:t>
            </a:r>
            <a:r>
              <a:rPr lang="en-IT" b="1" dirty="0"/>
              <a:t>“How to do SOMETHING using wearable devices”</a:t>
            </a:r>
          </a:p>
          <a:p>
            <a:endParaRPr lang="en-IT" dirty="0"/>
          </a:p>
          <a:p>
            <a:r>
              <a:rPr lang="en-IT" dirty="0"/>
              <a:t>What </a:t>
            </a:r>
            <a:r>
              <a:rPr lang="en-IT" b="1" dirty="0"/>
              <a:t>I DO </a:t>
            </a:r>
            <a:r>
              <a:rPr lang="en-IT" dirty="0"/>
              <a:t>expect from you</a:t>
            </a:r>
          </a:p>
          <a:p>
            <a:pPr lvl="1"/>
            <a:r>
              <a:rPr lang="en-IT" dirty="0"/>
              <a:t>To use your imagination to create that SOMETHING</a:t>
            </a:r>
          </a:p>
          <a:p>
            <a:pPr lvl="1"/>
            <a:r>
              <a:rPr lang="en-IT" dirty="0"/>
              <a:t>To learn to build something from scratch</a:t>
            </a:r>
          </a:p>
          <a:p>
            <a:pPr lvl="1"/>
            <a:r>
              <a:rPr lang="en-IT" dirty="0"/>
              <a:t>To use code built by others </a:t>
            </a:r>
          </a:p>
          <a:p>
            <a:pPr lvl="1"/>
            <a:r>
              <a:rPr lang="en-IT" dirty="0"/>
              <a:t>To work together</a:t>
            </a:r>
          </a:p>
          <a:p>
            <a:pPr lvl="1"/>
            <a:r>
              <a:rPr lang="en-IT" dirty="0"/>
              <a:t>To use Google and StackOverflow</a:t>
            </a:r>
          </a:p>
          <a:p>
            <a:endParaRPr lang="en-IT" dirty="0"/>
          </a:p>
          <a:p>
            <a:r>
              <a:rPr lang="en-IT" dirty="0"/>
              <a:t>What </a:t>
            </a:r>
            <a:r>
              <a:rPr lang="en-IT" b="1" dirty="0"/>
              <a:t>I DO NOT </a:t>
            </a:r>
            <a:r>
              <a:rPr lang="en-IT" dirty="0"/>
              <a:t>expect from you</a:t>
            </a:r>
          </a:p>
          <a:p>
            <a:pPr lvl="1"/>
            <a:r>
              <a:rPr lang="en-IT" dirty="0"/>
              <a:t>To create the new Google </a:t>
            </a:r>
          </a:p>
          <a:p>
            <a:pPr lvl="1"/>
            <a:r>
              <a:rPr lang="en-IT" dirty="0"/>
              <a:t>To reinvent the wheel (copying others code is fine)</a:t>
            </a:r>
          </a:p>
          <a:p>
            <a:pPr lvl="1"/>
            <a:r>
              <a:rPr lang="en-IT" dirty="0"/>
              <a:t>To create extra complicated UI with animations and stuff</a:t>
            </a:r>
          </a:p>
          <a:p>
            <a:pPr lvl="1"/>
            <a:r>
              <a:rPr lang="en-IT" dirty="0"/>
              <a:t>To implement sophisticated design pattern (even if it would be a nice thing to do)</a:t>
            </a:r>
          </a:p>
          <a:p>
            <a:pPr lvl="1"/>
            <a:endParaRPr lang="en-IT" dirty="0"/>
          </a:p>
        </p:txBody>
      </p:sp>
      <p:sp>
        <p:nvSpPr>
          <p:cNvPr id="4" name="Slide Number Placeholder 3">
            <a:extLst>
              <a:ext uri="{FF2B5EF4-FFF2-40B4-BE49-F238E27FC236}">
                <a16:creationId xmlns:a16="http://schemas.microsoft.com/office/drawing/2014/main" id="{B8AB4CC2-5FCF-4B45-B2DB-81D138824661}"/>
              </a:ext>
            </a:extLst>
          </p:cNvPr>
          <p:cNvSpPr>
            <a:spLocks noGrp="1"/>
          </p:cNvSpPr>
          <p:nvPr>
            <p:ph type="sldNum" sz="quarter" idx="12"/>
          </p:nvPr>
        </p:nvSpPr>
        <p:spPr/>
        <p:txBody>
          <a:bodyPr/>
          <a:lstStyle/>
          <a:p>
            <a:fld id="{31DE2C5B-556E-47B8-A792-024C2FCA4ACC}" type="slidenum">
              <a:rPr lang="en-GB" smtClean="0"/>
              <a:t>31</a:t>
            </a:fld>
            <a:endParaRPr lang="en-GB" dirty="0"/>
          </a:p>
        </p:txBody>
      </p:sp>
    </p:spTree>
    <p:extLst>
      <p:ext uri="{BB962C8B-B14F-4D97-AF65-F5344CB8AC3E}">
        <p14:creationId xmlns:p14="http://schemas.microsoft.com/office/powerpoint/2010/main" val="44155230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normAutofit/>
          </a:bodyPr>
          <a:lstStyle/>
          <a:p>
            <a:r>
              <a:rPr lang="en-IT" dirty="0"/>
              <a:t>Project structure</a:t>
            </a:r>
          </a:p>
        </p:txBody>
      </p:sp>
      <p:sp>
        <p:nvSpPr>
          <p:cNvPr id="3" name="Content Placeholder 2">
            <a:extLst>
              <a:ext uri="{FF2B5EF4-FFF2-40B4-BE49-F238E27FC236}">
                <a16:creationId xmlns:a16="http://schemas.microsoft.com/office/drawing/2014/main" id="{ECD4BA52-23DB-D94D-9195-7777C71CD155}"/>
              </a:ext>
            </a:extLst>
          </p:cNvPr>
          <p:cNvSpPr>
            <a:spLocks noGrp="1"/>
          </p:cNvSpPr>
          <p:nvPr>
            <p:ph idx="1"/>
          </p:nvPr>
        </p:nvSpPr>
        <p:spPr>
          <a:xfrm>
            <a:off x="428172" y="1361167"/>
            <a:ext cx="11368314" cy="5334907"/>
          </a:xfrm>
        </p:spPr>
        <p:txBody>
          <a:bodyPr>
            <a:normAutofit lnSpcReduction="10000"/>
          </a:bodyPr>
          <a:lstStyle/>
          <a:p>
            <a:r>
              <a:rPr lang="en-IT" dirty="0"/>
              <a:t>The project consists of building an app for iOS or Android that collects user data from a wearable device through </a:t>
            </a:r>
            <a:r>
              <a:rPr lang="en-IT"/>
              <a:t>Web APIs, </a:t>
            </a:r>
            <a:r>
              <a:rPr lang="en-IT" dirty="0"/>
              <a:t>visualizes them, and does some tricks with them.</a:t>
            </a:r>
          </a:p>
          <a:p>
            <a:endParaRPr lang="en-IT" dirty="0"/>
          </a:p>
          <a:p>
            <a:r>
              <a:rPr lang="en-IT" dirty="0"/>
              <a:t>Core functionalities:</a:t>
            </a:r>
          </a:p>
          <a:p>
            <a:pPr lvl="1"/>
            <a:r>
              <a:rPr lang="en-US" dirty="0"/>
              <a:t>Correct app flow</a:t>
            </a:r>
          </a:p>
          <a:p>
            <a:pPr lvl="1"/>
            <a:r>
              <a:rPr lang="en-IT"/>
              <a:t>User </a:t>
            </a:r>
            <a:r>
              <a:rPr lang="en-IT" dirty="0"/>
              <a:t>authentication and management</a:t>
            </a:r>
          </a:p>
          <a:p>
            <a:pPr lvl="1"/>
            <a:r>
              <a:rPr lang="en-IT" dirty="0"/>
              <a:t>Data collection</a:t>
            </a:r>
          </a:p>
          <a:p>
            <a:pPr lvl="1"/>
            <a:r>
              <a:rPr lang="en-IT"/>
              <a:t>Data </a:t>
            </a:r>
            <a:r>
              <a:rPr lang="en-IT" dirty="0"/>
              <a:t>visualization and presentation</a:t>
            </a:r>
          </a:p>
          <a:p>
            <a:pPr lvl="1"/>
            <a:endParaRPr lang="en-IT" dirty="0"/>
          </a:p>
          <a:p>
            <a:r>
              <a:rPr lang="en-IT" dirty="0"/>
              <a:t>Additional fuctionalities </a:t>
            </a:r>
            <a:r>
              <a:rPr lang="en-IT" dirty="0">
                <a:sym typeface="Wingdings" pitchFamily="2" charset="2"/>
              </a:rPr>
              <a:t> It’s up to you! </a:t>
            </a:r>
            <a:br>
              <a:rPr lang="en-IT" dirty="0">
                <a:sym typeface="Wingdings" pitchFamily="2" charset="2"/>
              </a:rPr>
            </a:br>
            <a:r>
              <a:rPr lang="en-IT" dirty="0">
                <a:sym typeface="Wingdings" pitchFamily="2" charset="2"/>
              </a:rPr>
              <a:t>Some examples:</a:t>
            </a:r>
          </a:p>
          <a:p>
            <a:pPr lvl="1"/>
            <a:r>
              <a:rPr lang="en-IT" dirty="0">
                <a:sym typeface="Wingdings" pitchFamily="2" charset="2"/>
              </a:rPr>
              <a:t>Run some analysis on data and provide suggestions to the user</a:t>
            </a:r>
          </a:p>
          <a:p>
            <a:pPr lvl="1"/>
            <a:r>
              <a:rPr lang="en-IT" dirty="0">
                <a:sym typeface="Wingdings" pitchFamily="2" charset="2"/>
              </a:rPr>
              <a:t>Implement some literature algorithm</a:t>
            </a:r>
          </a:p>
          <a:p>
            <a:pPr lvl="1"/>
            <a:r>
              <a:rPr lang="en-IT" dirty="0"/>
              <a:t>…</a:t>
            </a:r>
          </a:p>
        </p:txBody>
      </p:sp>
      <p:pic>
        <p:nvPicPr>
          <p:cNvPr id="5" name="Graphic 4" descr="Smart Phone outline">
            <a:extLst>
              <a:ext uri="{FF2B5EF4-FFF2-40B4-BE49-F238E27FC236}">
                <a16:creationId xmlns:a16="http://schemas.microsoft.com/office/drawing/2014/main" id="{78A8D23E-0756-2147-ACC2-504D5D08A44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171265" y="2228532"/>
            <a:ext cx="2336041" cy="2336041"/>
          </a:xfrm>
          <a:prstGeom prst="rect">
            <a:avLst/>
          </a:prstGeom>
        </p:spPr>
      </p:pic>
      <p:pic>
        <p:nvPicPr>
          <p:cNvPr id="7" name="Graphic 6" descr="Internet Of Things outline">
            <a:extLst>
              <a:ext uri="{FF2B5EF4-FFF2-40B4-BE49-F238E27FC236}">
                <a16:creationId xmlns:a16="http://schemas.microsoft.com/office/drawing/2014/main" id="{ECADEE4B-11CF-4A4B-A5E4-ACAE7D850CE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106344" y="2527792"/>
            <a:ext cx="1737519" cy="1737519"/>
          </a:xfrm>
          <a:prstGeom prst="rect">
            <a:avLst/>
          </a:prstGeom>
        </p:spPr>
      </p:pic>
      <p:pic>
        <p:nvPicPr>
          <p:cNvPr id="9" name="Graphic 8" descr="Ethernet outline">
            <a:extLst>
              <a:ext uri="{FF2B5EF4-FFF2-40B4-BE49-F238E27FC236}">
                <a16:creationId xmlns:a16="http://schemas.microsoft.com/office/drawing/2014/main" id="{E7678299-0C23-9D41-8D1F-9C0BD76AACF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843863" y="2863884"/>
            <a:ext cx="914400" cy="914400"/>
          </a:xfrm>
          <a:prstGeom prst="rect">
            <a:avLst/>
          </a:prstGeom>
        </p:spPr>
      </p:pic>
      <p:pic>
        <p:nvPicPr>
          <p:cNvPr id="11" name="Graphic 10" descr="Gears outline">
            <a:extLst>
              <a:ext uri="{FF2B5EF4-FFF2-40B4-BE49-F238E27FC236}">
                <a16:creationId xmlns:a16="http://schemas.microsoft.com/office/drawing/2014/main" id="{D0AA5189-336A-034D-9196-3F7957D7F260}"/>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882085" y="2939352"/>
            <a:ext cx="914400" cy="914400"/>
          </a:xfrm>
          <a:prstGeom prst="rect">
            <a:avLst/>
          </a:prstGeom>
        </p:spPr>
      </p:pic>
      <p:pic>
        <p:nvPicPr>
          <p:cNvPr id="12" name="Picture 11">
            <a:extLst>
              <a:ext uri="{FF2B5EF4-FFF2-40B4-BE49-F238E27FC236}">
                <a16:creationId xmlns:a16="http://schemas.microsoft.com/office/drawing/2014/main" id="{F9970AB4-79AF-DB44-BC6E-1792D58874FE}"/>
              </a:ext>
            </a:extLst>
          </p:cNvPr>
          <p:cNvPicPr>
            <a:picLocks noChangeAspect="1"/>
          </p:cNvPicPr>
          <p:nvPr/>
        </p:nvPicPr>
        <p:blipFill>
          <a:blip r:embed="rId11"/>
          <a:stretch>
            <a:fillRect/>
          </a:stretch>
        </p:blipFill>
        <p:spPr>
          <a:xfrm>
            <a:off x="8532206" y="4297379"/>
            <a:ext cx="1422400" cy="1422400"/>
          </a:xfrm>
          <a:prstGeom prst="rect">
            <a:avLst/>
          </a:prstGeom>
        </p:spPr>
      </p:pic>
      <p:sp>
        <p:nvSpPr>
          <p:cNvPr id="4" name="Slide Number Placeholder 3">
            <a:extLst>
              <a:ext uri="{FF2B5EF4-FFF2-40B4-BE49-F238E27FC236}">
                <a16:creationId xmlns:a16="http://schemas.microsoft.com/office/drawing/2014/main" id="{C57ACF48-43BD-9049-83DA-4C0AF0AC5D28}"/>
              </a:ext>
            </a:extLst>
          </p:cNvPr>
          <p:cNvSpPr>
            <a:spLocks noGrp="1"/>
          </p:cNvSpPr>
          <p:nvPr>
            <p:ph type="sldNum" sz="quarter" idx="12"/>
          </p:nvPr>
        </p:nvSpPr>
        <p:spPr/>
        <p:txBody>
          <a:bodyPr/>
          <a:lstStyle/>
          <a:p>
            <a:fld id="{31DE2C5B-556E-47B8-A792-024C2FCA4ACC}" type="slidenum">
              <a:rPr lang="en-GB" smtClean="0"/>
              <a:t>32</a:t>
            </a:fld>
            <a:endParaRPr lang="en-GB" dirty="0"/>
          </a:p>
        </p:txBody>
      </p:sp>
    </p:spTree>
    <p:extLst>
      <p:ext uri="{BB962C8B-B14F-4D97-AF65-F5344CB8AC3E}">
        <p14:creationId xmlns:p14="http://schemas.microsoft.com/office/powerpoint/2010/main" val="26068311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normAutofit/>
          </a:bodyPr>
          <a:lstStyle/>
          <a:p>
            <a:r>
              <a:rPr lang="en-IT" dirty="0"/>
              <a:t>Grading</a:t>
            </a:r>
          </a:p>
        </p:txBody>
      </p:sp>
      <p:sp>
        <p:nvSpPr>
          <p:cNvPr id="3" name="Content Placeholder 2">
            <a:extLst>
              <a:ext uri="{FF2B5EF4-FFF2-40B4-BE49-F238E27FC236}">
                <a16:creationId xmlns:a16="http://schemas.microsoft.com/office/drawing/2014/main" id="{ECD4BA52-23DB-D94D-9195-7777C71CD155}"/>
              </a:ext>
            </a:extLst>
          </p:cNvPr>
          <p:cNvSpPr>
            <a:spLocks noGrp="1"/>
          </p:cNvSpPr>
          <p:nvPr>
            <p:ph idx="1"/>
          </p:nvPr>
        </p:nvSpPr>
        <p:spPr/>
        <p:txBody>
          <a:bodyPr>
            <a:normAutofit/>
          </a:bodyPr>
          <a:lstStyle/>
          <a:p>
            <a:r>
              <a:rPr lang="en-IT" dirty="0"/>
              <a:t>W</a:t>
            </a:r>
            <a:r>
              <a:rPr lang="en-GB" dirty="0"/>
              <a:t>ha</a:t>
            </a:r>
            <a:r>
              <a:rPr lang="en-IT" dirty="0"/>
              <a:t>t are the grading criteria</a:t>
            </a:r>
          </a:p>
          <a:p>
            <a:pPr lvl="1"/>
            <a:r>
              <a:rPr lang="en-IT"/>
              <a:t>Compliance </a:t>
            </a:r>
            <a:r>
              <a:rPr lang="en-IT" dirty="0"/>
              <a:t>to </a:t>
            </a:r>
            <a:r>
              <a:rPr lang="en-IT"/>
              <a:t>core functionalities</a:t>
            </a:r>
            <a:endParaRPr lang="en-US" dirty="0"/>
          </a:p>
          <a:p>
            <a:pPr lvl="1"/>
            <a:r>
              <a:rPr lang="en-IT"/>
              <a:t>Originality of the additional feature</a:t>
            </a:r>
          </a:p>
          <a:p>
            <a:pPr lvl="1"/>
            <a:r>
              <a:rPr lang="en-IT"/>
              <a:t>Quality of teamwork </a:t>
            </a:r>
            <a:endParaRPr lang="en-IT" dirty="0"/>
          </a:p>
          <a:p>
            <a:pPr marL="0" indent="0">
              <a:buNone/>
            </a:pPr>
            <a:endParaRPr lang="en-IT" dirty="0"/>
          </a:p>
          <a:p>
            <a:r>
              <a:rPr lang="en-IT" dirty="0"/>
              <a:t>How much these criteria matter?</a:t>
            </a:r>
          </a:p>
          <a:p>
            <a:pPr lvl="1"/>
            <a:r>
              <a:rPr lang="en-IT" dirty="0"/>
              <a:t>Core functionalities: 50%</a:t>
            </a:r>
          </a:p>
          <a:p>
            <a:pPr lvl="1"/>
            <a:r>
              <a:rPr lang="en-US" dirty="0"/>
              <a:t>A</a:t>
            </a:r>
            <a:r>
              <a:rPr lang="en-IT"/>
              <a:t>dditional </a:t>
            </a:r>
            <a:r>
              <a:rPr lang="en-IT" dirty="0"/>
              <a:t>app functionalities</a:t>
            </a:r>
            <a:r>
              <a:rPr lang="en-IT"/>
              <a:t>: </a:t>
            </a:r>
            <a:r>
              <a:rPr lang="en-US" dirty="0"/>
              <a:t>45</a:t>
            </a:r>
            <a:r>
              <a:rPr lang="en-IT"/>
              <a:t>%</a:t>
            </a:r>
            <a:endParaRPr lang="en-IT" dirty="0"/>
          </a:p>
          <a:p>
            <a:pPr lvl="1"/>
            <a:r>
              <a:rPr lang="en-IT" dirty="0"/>
              <a:t>Quality of teamwork</a:t>
            </a:r>
            <a:r>
              <a:rPr lang="en-IT"/>
              <a:t>: </a:t>
            </a:r>
            <a:r>
              <a:rPr lang="en-US" dirty="0"/>
              <a:t>5</a:t>
            </a:r>
            <a:r>
              <a:rPr lang="en-IT"/>
              <a:t>%</a:t>
            </a:r>
            <a:endParaRPr lang="en-IT" dirty="0"/>
          </a:p>
        </p:txBody>
      </p:sp>
      <p:graphicFrame>
        <p:nvGraphicFramePr>
          <p:cNvPr id="4" name="Chart 3">
            <a:extLst>
              <a:ext uri="{FF2B5EF4-FFF2-40B4-BE49-F238E27FC236}">
                <a16:creationId xmlns:a16="http://schemas.microsoft.com/office/drawing/2014/main" id="{2DB37CC9-83F2-9D40-9D73-29E50E4A90FF}"/>
              </a:ext>
            </a:extLst>
          </p:cNvPr>
          <p:cNvGraphicFramePr/>
          <p:nvPr>
            <p:extLst>
              <p:ext uri="{D42A27DB-BD31-4B8C-83A1-F6EECF244321}">
                <p14:modId xmlns:p14="http://schemas.microsoft.com/office/powerpoint/2010/main" val="6467147"/>
              </p:ext>
            </p:extLst>
          </p:nvPr>
        </p:nvGraphicFramePr>
        <p:xfrm>
          <a:off x="6373504" y="1361168"/>
          <a:ext cx="5527344" cy="4858202"/>
        </p:xfrm>
        <a:graphic>
          <a:graphicData uri="http://schemas.openxmlformats.org/drawingml/2006/chart">
            <c:chart xmlns:c="http://schemas.openxmlformats.org/drawingml/2006/chart" xmlns:r="http://schemas.openxmlformats.org/officeDocument/2006/relationships" r:id="rId3"/>
          </a:graphicData>
        </a:graphic>
      </p:graphicFrame>
      <p:sp>
        <p:nvSpPr>
          <p:cNvPr id="5" name="Slide Number Placeholder 4">
            <a:extLst>
              <a:ext uri="{FF2B5EF4-FFF2-40B4-BE49-F238E27FC236}">
                <a16:creationId xmlns:a16="http://schemas.microsoft.com/office/drawing/2014/main" id="{1DF51094-64B1-C544-B8D7-90029F9E4D63}"/>
              </a:ext>
            </a:extLst>
          </p:cNvPr>
          <p:cNvSpPr>
            <a:spLocks noGrp="1"/>
          </p:cNvSpPr>
          <p:nvPr>
            <p:ph type="sldNum" sz="quarter" idx="12"/>
          </p:nvPr>
        </p:nvSpPr>
        <p:spPr/>
        <p:txBody>
          <a:bodyPr/>
          <a:lstStyle/>
          <a:p>
            <a:fld id="{31DE2C5B-556E-47B8-A792-024C2FCA4ACC}" type="slidenum">
              <a:rPr lang="en-GB" smtClean="0"/>
              <a:t>33</a:t>
            </a:fld>
            <a:endParaRPr lang="en-GB" dirty="0"/>
          </a:p>
        </p:txBody>
      </p:sp>
    </p:spTree>
    <p:extLst>
      <p:ext uri="{BB962C8B-B14F-4D97-AF65-F5344CB8AC3E}">
        <p14:creationId xmlns:p14="http://schemas.microsoft.com/office/powerpoint/2010/main" val="181278972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normAutofit/>
          </a:bodyPr>
          <a:lstStyle/>
          <a:p>
            <a:r>
              <a:rPr lang="en-IT" dirty="0"/>
              <a:t>Choose your target</a:t>
            </a:r>
          </a:p>
        </p:txBody>
      </p:sp>
      <p:sp>
        <p:nvSpPr>
          <p:cNvPr id="3" name="Content Placeholder 2">
            <a:extLst>
              <a:ext uri="{FF2B5EF4-FFF2-40B4-BE49-F238E27FC236}">
                <a16:creationId xmlns:a16="http://schemas.microsoft.com/office/drawing/2014/main" id="{ECD4BA52-23DB-D94D-9195-7777C71CD155}"/>
              </a:ext>
            </a:extLst>
          </p:cNvPr>
          <p:cNvSpPr>
            <a:spLocks noGrp="1"/>
          </p:cNvSpPr>
          <p:nvPr>
            <p:ph idx="1"/>
          </p:nvPr>
        </p:nvSpPr>
        <p:spPr>
          <a:xfrm>
            <a:off x="428172" y="1361167"/>
            <a:ext cx="11368314" cy="5334907"/>
          </a:xfrm>
        </p:spPr>
        <p:txBody>
          <a:bodyPr>
            <a:normAutofit/>
          </a:bodyPr>
          <a:lstStyle/>
          <a:p>
            <a:r>
              <a:rPr lang="en-IT" dirty="0"/>
              <a:t>Your app must represent a solution for the current SDGs (Sustainable Development Goals) targets</a:t>
            </a:r>
          </a:p>
          <a:p>
            <a:endParaRPr lang="en-IT" dirty="0"/>
          </a:p>
          <a:p>
            <a:r>
              <a:rPr lang="en-IT" dirty="0"/>
              <a:t>SDG are 17 topics representing the current </a:t>
            </a:r>
            <a:br>
              <a:rPr lang="en-IT" dirty="0"/>
            </a:br>
            <a:r>
              <a:rPr lang="en-IT" dirty="0"/>
              <a:t>big challenges humanity must face and solve</a:t>
            </a:r>
          </a:p>
        </p:txBody>
      </p:sp>
      <p:sp>
        <p:nvSpPr>
          <p:cNvPr id="4" name="Slide Number Placeholder 3">
            <a:extLst>
              <a:ext uri="{FF2B5EF4-FFF2-40B4-BE49-F238E27FC236}">
                <a16:creationId xmlns:a16="http://schemas.microsoft.com/office/drawing/2014/main" id="{C57ACF48-43BD-9049-83DA-4C0AF0AC5D28}"/>
              </a:ext>
            </a:extLst>
          </p:cNvPr>
          <p:cNvSpPr>
            <a:spLocks noGrp="1"/>
          </p:cNvSpPr>
          <p:nvPr>
            <p:ph type="sldNum" sz="quarter" idx="12"/>
          </p:nvPr>
        </p:nvSpPr>
        <p:spPr/>
        <p:txBody>
          <a:bodyPr/>
          <a:lstStyle/>
          <a:p>
            <a:fld id="{31DE2C5B-556E-47B8-A792-024C2FCA4ACC}" type="slidenum">
              <a:rPr lang="en-GB" smtClean="0"/>
              <a:t>34</a:t>
            </a:fld>
            <a:endParaRPr lang="en-GB" dirty="0"/>
          </a:p>
        </p:txBody>
      </p:sp>
      <p:pic>
        <p:nvPicPr>
          <p:cNvPr id="8" name="Picture 7" descr="Website&#10;&#10;Description automatically generated">
            <a:extLst>
              <a:ext uri="{FF2B5EF4-FFF2-40B4-BE49-F238E27FC236}">
                <a16:creationId xmlns:a16="http://schemas.microsoft.com/office/drawing/2014/main" id="{45CB5F36-C212-74E0-FA86-35977EC098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31748" y="2112530"/>
            <a:ext cx="5023137" cy="4095891"/>
          </a:xfrm>
          <a:prstGeom prst="rect">
            <a:avLst/>
          </a:prstGeom>
        </p:spPr>
      </p:pic>
      <p:pic>
        <p:nvPicPr>
          <p:cNvPr id="1026" name="Picture 2">
            <a:extLst>
              <a:ext uri="{FF2B5EF4-FFF2-40B4-BE49-F238E27FC236}">
                <a16:creationId xmlns:a16="http://schemas.microsoft.com/office/drawing/2014/main" id="{22BB70CE-3C3B-1BC8-3337-D43BD9B1B53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8941" y="3429000"/>
            <a:ext cx="5331986" cy="32488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904146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normAutofit/>
          </a:bodyPr>
          <a:lstStyle/>
          <a:p>
            <a:r>
              <a:rPr lang="en-IT" dirty="0"/>
              <a:t>Choose your target</a:t>
            </a:r>
          </a:p>
        </p:txBody>
      </p:sp>
      <p:sp>
        <p:nvSpPr>
          <p:cNvPr id="3" name="Content Placeholder 2">
            <a:extLst>
              <a:ext uri="{FF2B5EF4-FFF2-40B4-BE49-F238E27FC236}">
                <a16:creationId xmlns:a16="http://schemas.microsoft.com/office/drawing/2014/main" id="{ECD4BA52-23DB-D94D-9195-7777C71CD155}"/>
              </a:ext>
            </a:extLst>
          </p:cNvPr>
          <p:cNvSpPr>
            <a:spLocks noGrp="1"/>
          </p:cNvSpPr>
          <p:nvPr>
            <p:ph idx="1"/>
          </p:nvPr>
        </p:nvSpPr>
        <p:spPr>
          <a:xfrm>
            <a:off x="428172" y="1361167"/>
            <a:ext cx="11368314" cy="5334907"/>
          </a:xfrm>
        </p:spPr>
        <p:txBody>
          <a:bodyPr>
            <a:normAutofit fontScale="85000" lnSpcReduction="10000"/>
          </a:bodyPr>
          <a:lstStyle/>
          <a:p>
            <a:r>
              <a:rPr lang="en-IT" dirty="0"/>
              <a:t>These are the target you can choose from (see </a:t>
            </a:r>
            <a:r>
              <a:rPr lang="en-IT"/>
              <a:t>the </a:t>
            </a:r>
            <a:r>
              <a:rPr lang="en-US" dirty="0" err="1"/>
              <a:t>elearning</a:t>
            </a:r>
            <a:r>
              <a:rPr lang="en-IT"/>
              <a:t> </a:t>
            </a:r>
            <a:r>
              <a:rPr lang="en-IT" dirty="0"/>
              <a:t>page for more details):</a:t>
            </a:r>
          </a:p>
          <a:p>
            <a:endParaRPr lang="en-IT" dirty="0"/>
          </a:p>
          <a:p>
            <a:pPr lvl="1"/>
            <a:r>
              <a:rPr lang="en-GB" b="1" u="sng" dirty="0"/>
              <a:t>SDG 2: Target 2.2</a:t>
            </a:r>
            <a:r>
              <a:rPr lang="en-GB" dirty="0"/>
              <a:t> (By 2030, end all forms of malnutrition, including achieving, by 2025, the internationally agreed targets on stunting and wasting in children under 5 years of age, and address the nutritional needs of adolescent girls, pregnant and lactating women and older persons) – </a:t>
            </a:r>
            <a:r>
              <a:rPr lang="en-GB" b="1" dirty="0"/>
              <a:t>max 4 groups</a:t>
            </a:r>
            <a:endParaRPr lang="en-IT" dirty="0"/>
          </a:p>
          <a:p>
            <a:pPr lvl="1"/>
            <a:r>
              <a:rPr lang="en-GB" b="1" u="sng" dirty="0"/>
              <a:t>SDG 2: Target 2.3</a:t>
            </a:r>
            <a:r>
              <a:rPr lang="en-GB" dirty="0"/>
              <a:t> (By 2030, double the agricultural productivity and incomes of small-scale food producers, in particular women, indigenous peoples, family farmers, pastoralists and fishers, including through secure and equal access to land, other productive resources and inputs, knowledge, financial services, markets and opportunities for value addition and non-farm employment) – </a:t>
            </a:r>
            <a:r>
              <a:rPr lang="en-GB" b="1" dirty="0"/>
              <a:t>max 4 groups</a:t>
            </a:r>
            <a:endParaRPr lang="en-GB" dirty="0"/>
          </a:p>
          <a:p>
            <a:pPr lvl="1"/>
            <a:r>
              <a:rPr lang="en-GB" b="1" u="sng" dirty="0"/>
              <a:t>SDG 3: Target 3.4 </a:t>
            </a:r>
            <a:r>
              <a:rPr lang="en-GB" dirty="0"/>
              <a:t>(By 2030, reduce by one third premature mortality from non-communicable diseases through prevention and treatment and promote mental health and well-being) – </a:t>
            </a:r>
            <a:r>
              <a:rPr lang="en-GB" b="1" dirty="0"/>
              <a:t>max 8 groups</a:t>
            </a:r>
            <a:endParaRPr lang="en-GB" dirty="0"/>
          </a:p>
          <a:p>
            <a:pPr lvl="1"/>
            <a:r>
              <a:rPr lang="en-GB" b="1" u="sng" dirty="0"/>
              <a:t>SDG 3: Target 3.5</a:t>
            </a:r>
            <a:r>
              <a:rPr lang="en-GB" dirty="0"/>
              <a:t> (Strengthen the prevention and treatment of substance abuse, including narcotic drug abuse and harmful use of alcohol) – </a:t>
            </a:r>
            <a:r>
              <a:rPr lang="en-GB" b="1" dirty="0"/>
              <a:t>max 8 groups</a:t>
            </a:r>
            <a:endParaRPr lang="en-GB" dirty="0"/>
          </a:p>
          <a:p>
            <a:pPr lvl="1"/>
            <a:r>
              <a:rPr lang="en-GB" b="1" u="sng" dirty="0"/>
              <a:t>SDG 4: Target 4.7 </a:t>
            </a:r>
            <a:r>
              <a:rPr lang="en-GB" dirty="0"/>
              <a:t>(By 2030, ensure that all learners acquire the knowledge and skills needed to promote sustainable development, including, among others, through education for sustainable development and sustainable lifestyles, human rights, gender equality, promotion of a culture of peace and non-violence, global citizenship and appreciation of cultural diversity and of culture’s contribution to sustainable development) – </a:t>
            </a:r>
            <a:r>
              <a:rPr lang="en-GB" b="1" dirty="0"/>
              <a:t>max 4 groups</a:t>
            </a:r>
            <a:endParaRPr lang="en-GB" dirty="0"/>
          </a:p>
          <a:p>
            <a:pPr lvl="1"/>
            <a:r>
              <a:rPr lang="en-GB" b="1" u="sng" dirty="0"/>
              <a:t>SDG 8: Target 8.9 </a:t>
            </a:r>
            <a:r>
              <a:rPr lang="en-GB" dirty="0"/>
              <a:t>(By 2030, devise and implement policies to promote sustainable tourism that creates jobs and promotes local culture and products) – </a:t>
            </a:r>
            <a:r>
              <a:rPr lang="en-GB" b="1" dirty="0"/>
              <a:t>max 4 groups</a:t>
            </a:r>
            <a:endParaRPr lang="en-IT" dirty="0"/>
          </a:p>
        </p:txBody>
      </p:sp>
      <p:sp>
        <p:nvSpPr>
          <p:cNvPr id="4" name="Slide Number Placeholder 3">
            <a:extLst>
              <a:ext uri="{FF2B5EF4-FFF2-40B4-BE49-F238E27FC236}">
                <a16:creationId xmlns:a16="http://schemas.microsoft.com/office/drawing/2014/main" id="{C57ACF48-43BD-9049-83DA-4C0AF0AC5D28}"/>
              </a:ext>
            </a:extLst>
          </p:cNvPr>
          <p:cNvSpPr>
            <a:spLocks noGrp="1"/>
          </p:cNvSpPr>
          <p:nvPr>
            <p:ph type="sldNum" sz="quarter" idx="12"/>
          </p:nvPr>
        </p:nvSpPr>
        <p:spPr/>
        <p:txBody>
          <a:bodyPr/>
          <a:lstStyle/>
          <a:p>
            <a:fld id="{31DE2C5B-556E-47B8-A792-024C2FCA4ACC}" type="slidenum">
              <a:rPr lang="en-GB" smtClean="0"/>
              <a:t>35</a:t>
            </a:fld>
            <a:endParaRPr lang="en-GB" dirty="0"/>
          </a:p>
        </p:txBody>
      </p:sp>
    </p:spTree>
    <p:extLst>
      <p:ext uri="{BB962C8B-B14F-4D97-AF65-F5344CB8AC3E}">
        <p14:creationId xmlns:p14="http://schemas.microsoft.com/office/powerpoint/2010/main" val="404324787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Tutoring activities</a:t>
            </a:r>
            <a:endParaRPr lang="en-GB" dirty="0"/>
          </a:p>
        </p:txBody>
      </p:sp>
      <p:sp>
        <p:nvSpPr>
          <p:cNvPr id="3" name="Segnaposto contenuto 2"/>
          <p:cNvSpPr>
            <a:spLocks noGrp="1"/>
          </p:cNvSpPr>
          <p:nvPr>
            <p:ph idx="1"/>
          </p:nvPr>
        </p:nvSpPr>
        <p:spPr>
          <a:xfrm>
            <a:off x="428171" y="1361166"/>
            <a:ext cx="11368313" cy="618539"/>
          </a:xfrm>
        </p:spPr>
        <p:txBody>
          <a:bodyPr>
            <a:normAutofit fontScale="92500"/>
          </a:bodyPr>
          <a:lstStyle/>
          <a:p>
            <a:r>
              <a:rPr lang="en-US" dirty="0"/>
              <a:t>Need help? They are here to cover your back with answers and extra tutoring activities</a:t>
            </a:r>
          </a:p>
        </p:txBody>
      </p:sp>
      <p:sp>
        <p:nvSpPr>
          <p:cNvPr id="5" name="Rettangolo 4"/>
          <p:cNvSpPr/>
          <p:nvPr/>
        </p:nvSpPr>
        <p:spPr>
          <a:xfrm>
            <a:off x="5917154" y="2630994"/>
            <a:ext cx="6028411" cy="2859931"/>
          </a:xfrm>
          <a:prstGeom prst="rect">
            <a:avLst/>
          </a:prstGeom>
          <a:ln w="57150">
            <a:solidFill>
              <a:srgbClr val="00B050"/>
            </a:solidFill>
          </a:ln>
        </p:spPr>
        <p:style>
          <a:lnRef idx="2">
            <a:schemeClr val="accent6"/>
          </a:lnRef>
          <a:fillRef idx="1">
            <a:schemeClr val="lt1"/>
          </a:fillRef>
          <a:effectRef idx="0">
            <a:schemeClr val="accent6"/>
          </a:effectRef>
          <a:fontRef idx="minor">
            <a:schemeClr val="dk1"/>
          </a:fontRef>
        </p:style>
        <p:txBody>
          <a:bodyPr rtlCol="0" anchor="t"/>
          <a:lstStyle/>
          <a:p>
            <a:pPr algn="ctr"/>
            <a:r>
              <a:rPr lang="en-GB" b="1" dirty="0">
                <a:latin typeface="Palatino Linotype" panose="02040502050505030304" pitchFamily="18" charset="0"/>
              </a:rPr>
              <a:t>Calendar of the tutoring activities</a:t>
            </a:r>
          </a:p>
          <a:p>
            <a:pPr algn="ctr"/>
            <a:endParaRPr lang="en-GB" dirty="0">
              <a:latin typeface="Palatino Linotype" panose="02040502050505030304" pitchFamily="18" charset="0"/>
            </a:endParaRPr>
          </a:p>
        </p:txBody>
      </p:sp>
      <p:sp>
        <p:nvSpPr>
          <p:cNvPr id="6" name="Segnaposto numero diapositiva 5"/>
          <p:cNvSpPr>
            <a:spLocks noGrp="1"/>
          </p:cNvSpPr>
          <p:nvPr>
            <p:ph type="sldNum" sz="quarter" idx="12"/>
          </p:nvPr>
        </p:nvSpPr>
        <p:spPr/>
        <p:txBody>
          <a:bodyPr/>
          <a:lstStyle/>
          <a:p>
            <a:fld id="{31DE2C5B-556E-47B8-A792-024C2FCA4ACC}" type="slidenum">
              <a:rPr lang="en-GB" smtClean="0"/>
              <a:t>36</a:t>
            </a:fld>
            <a:endParaRPr lang="en-GB" dirty="0"/>
          </a:p>
        </p:txBody>
      </p:sp>
      <p:pic>
        <p:nvPicPr>
          <p:cNvPr id="4" name="Google Shape;98;p9" descr="Immagine che contiene Viso umano, persona, Fronte, Mento&#10;&#10;Descrizione generata automaticamente">
            <a:extLst>
              <a:ext uri="{FF2B5EF4-FFF2-40B4-BE49-F238E27FC236}">
                <a16:creationId xmlns:a16="http://schemas.microsoft.com/office/drawing/2014/main" id="{C73A1938-85C6-DC14-C277-6C82B5875B84}"/>
              </a:ext>
            </a:extLst>
          </p:cNvPr>
          <p:cNvPicPr preferRelativeResize="0">
            <a:picLocks noChangeAspect="1"/>
          </p:cNvPicPr>
          <p:nvPr/>
        </p:nvPicPr>
        <p:blipFill rotWithShape="1">
          <a:blip r:embed="rId2">
            <a:alphaModFix/>
          </a:blip>
          <a:srcRect t="-517"/>
          <a:stretch/>
        </p:blipFill>
        <p:spPr>
          <a:xfrm>
            <a:off x="428172" y="2149203"/>
            <a:ext cx="1659658" cy="1985014"/>
          </a:xfrm>
          <a:prstGeom prst="rect">
            <a:avLst/>
          </a:prstGeom>
          <a:noFill/>
          <a:ln>
            <a:noFill/>
          </a:ln>
        </p:spPr>
      </p:pic>
      <p:pic>
        <p:nvPicPr>
          <p:cNvPr id="7" name="Google Shape;109;p9" descr="Immagine che contiene persona, vestiti, muro, uomo&#10;&#10;Descrizione generata automaticamente">
            <a:extLst>
              <a:ext uri="{FF2B5EF4-FFF2-40B4-BE49-F238E27FC236}">
                <a16:creationId xmlns:a16="http://schemas.microsoft.com/office/drawing/2014/main" id="{20D668A1-15AE-35E3-1BDA-5510CCA31402}"/>
              </a:ext>
            </a:extLst>
          </p:cNvPr>
          <p:cNvPicPr preferRelativeResize="0">
            <a:picLocks noChangeAspect="1"/>
          </p:cNvPicPr>
          <p:nvPr/>
        </p:nvPicPr>
        <p:blipFill rotWithShape="1">
          <a:blip r:embed="rId3">
            <a:alphaModFix/>
          </a:blip>
          <a:srcRect/>
          <a:stretch/>
        </p:blipFill>
        <p:spPr>
          <a:xfrm>
            <a:off x="428172" y="4365946"/>
            <a:ext cx="1659657" cy="2148476"/>
          </a:xfrm>
          <a:prstGeom prst="rect">
            <a:avLst/>
          </a:prstGeom>
          <a:noFill/>
          <a:ln>
            <a:noFill/>
          </a:ln>
        </p:spPr>
      </p:pic>
      <p:sp>
        <p:nvSpPr>
          <p:cNvPr id="8" name="Segnaposto contenuto 2">
            <a:extLst>
              <a:ext uri="{FF2B5EF4-FFF2-40B4-BE49-F238E27FC236}">
                <a16:creationId xmlns:a16="http://schemas.microsoft.com/office/drawing/2014/main" id="{702BA522-6E01-F8A9-9985-C031C76C2B43}"/>
              </a:ext>
            </a:extLst>
          </p:cNvPr>
          <p:cNvSpPr txBox="1">
            <a:spLocks/>
          </p:cNvSpPr>
          <p:nvPr/>
        </p:nvSpPr>
        <p:spPr>
          <a:xfrm>
            <a:off x="2388351" y="2996119"/>
            <a:ext cx="7197083" cy="3518303"/>
          </a:xfrm>
          <a:prstGeom prst="rect">
            <a:avLst/>
          </a:prstGeom>
        </p:spPr>
        <p:txBody>
          <a:bodyPr vert="horz" lIns="91440" tIns="45720" rIns="91440" bIns="45720" rtlCol="0">
            <a:normAutofit/>
          </a:bodyPr>
          <a:lstStyle>
            <a:lvl1pPr marL="342900" indent="-342900" algn="l" defTabSz="914400" rtl="0" eaLnBrk="1" latinLnBrk="0" hangingPunct="1">
              <a:lnSpc>
                <a:spcPct val="90000"/>
              </a:lnSpc>
              <a:spcBef>
                <a:spcPts val="1000"/>
              </a:spcBef>
              <a:buClr>
                <a:srgbClr val="00B050"/>
              </a:buClr>
              <a:buFont typeface="Wingdings" panose="05000000000000000000" pitchFamily="2" charset="2"/>
              <a:buChar char="Ø"/>
              <a:defRPr sz="2400" kern="1200">
                <a:solidFill>
                  <a:schemeClr val="tx1"/>
                </a:solidFill>
                <a:latin typeface="Palatino Linotype" panose="02040502050505030304" pitchFamily="18" charset="0"/>
                <a:ea typeface="+mn-ea"/>
                <a:cs typeface="+mn-cs"/>
              </a:defRPr>
            </a:lvl1pPr>
            <a:lvl2pPr marL="685800" indent="-228600" algn="l" defTabSz="914400" rtl="0" eaLnBrk="1" latinLnBrk="0" hangingPunct="1">
              <a:lnSpc>
                <a:spcPct val="90000"/>
              </a:lnSpc>
              <a:spcBef>
                <a:spcPts val="500"/>
              </a:spcBef>
              <a:buClr>
                <a:srgbClr val="00B050"/>
              </a:buClr>
              <a:buFont typeface="Wingdings" panose="05000000000000000000" pitchFamily="2" charset="2"/>
              <a:buChar char="§"/>
              <a:defRPr sz="2000" kern="1200">
                <a:solidFill>
                  <a:schemeClr val="tx1"/>
                </a:solidFill>
                <a:latin typeface="Palatino Linotype" panose="02040502050505030304" pitchFamily="18" charset="0"/>
                <a:ea typeface="+mn-ea"/>
                <a:cs typeface="+mn-cs"/>
              </a:defRPr>
            </a:lvl2pPr>
            <a:lvl3pPr marL="1143000" indent="-228600" algn="l" defTabSz="914400" rtl="0" eaLnBrk="1" latinLnBrk="0" hangingPunct="1">
              <a:lnSpc>
                <a:spcPct val="90000"/>
              </a:lnSpc>
              <a:spcBef>
                <a:spcPts val="500"/>
              </a:spcBef>
              <a:buClr>
                <a:srgbClr val="00B050"/>
              </a:buClr>
              <a:buFont typeface="Arial" panose="020B0604020202020204" pitchFamily="34" charset="0"/>
              <a:buChar char="•"/>
              <a:defRPr sz="1800" kern="1200">
                <a:solidFill>
                  <a:schemeClr val="tx1"/>
                </a:solidFill>
                <a:latin typeface="Palatino Linotype" panose="02040502050505030304" pitchFamily="18" charset="0"/>
                <a:ea typeface="+mn-ea"/>
                <a:cs typeface="+mn-cs"/>
              </a:defRPr>
            </a:lvl3pPr>
            <a:lvl4pPr marL="1600200" indent="-228600" algn="l" defTabSz="914400" rtl="0" eaLnBrk="1" latinLnBrk="0" hangingPunct="1">
              <a:lnSpc>
                <a:spcPct val="90000"/>
              </a:lnSpc>
              <a:spcBef>
                <a:spcPts val="500"/>
              </a:spcBef>
              <a:buClr>
                <a:srgbClr val="00B050"/>
              </a:buClr>
              <a:buFont typeface="Courier New" panose="02070309020205020404" pitchFamily="49" charset="0"/>
              <a:buChar char="o"/>
              <a:defRPr sz="1600" kern="1200">
                <a:solidFill>
                  <a:schemeClr val="tx1"/>
                </a:solidFill>
                <a:latin typeface="Palatino Linotype" panose="02040502050505030304" pitchFamily="18" charset="0"/>
                <a:ea typeface="+mn-ea"/>
                <a:cs typeface="+mn-cs"/>
              </a:defRPr>
            </a:lvl4pPr>
            <a:lvl5pPr marL="2057400" indent="-228600" algn="l" defTabSz="914400" rtl="0" eaLnBrk="1" latinLnBrk="0" hangingPunct="1">
              <a:lnSpc>
                <a:spcPct val="90000"/>
              </a:lnSpc>
              <a:spcBef>
                <a:spcPts val="500"/>
              </a:spcBef>
              <a:buClr>
                <a:srgbClr val="00B050"/>
              </a:buClr>
              <a:buFont typeface="Times New Roman" panose="02020603050405020304" pitchFamily="18" charset="0"/>
              <a:buChar char="̶"/>
              <a:defRPr sz="1600" kern="1200">
                <a:solidFill>
                  <a:schemeClr val="tx1"/>
                </a:solidFill>
                <a:latin typeface="Palatino Linotype" panose="0204050205050503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Luca Cossu</a:t>
            </a:r>
          </a:p>
          <a:p>
            <a:pPr marL="0" indent="0">
              <a:buNone/>
            </a:pPr>
            <a:r>
              <a:rPr lang="en-US" sz="1800" dirty="0">
                <a:solidFill>
                  <a:srgbClr val="C00000"/>
                </a:solidFill>
                <a:hlinkClick r:id="rId4">
                  <a:extLst>
                    <a:ext uri="{A12FA001-AC4F-418D-AE19-62706E023703}">
                      <ahyp:hlinkClr xmlns:ahyp="http://schemas.microsoft.com/office/drawing/2018/hyperlinkcolor" val="tx"/>
                    </a:ext>
                  </a:extLst>
                </a:hlinkClick>
              </a:rPr>
              <a:t>luca.cossu@phd.unipd.it</a:t>
            </a:r>
            <a:r>
              <a:rPr lang="en-US" sz="1800" dirty="0">
                <a:solidFill>
                  <a:srgbClr val="C00000"/>
                </a:solidFill>
              </a:rPr>
              <a:t> </a:t>
            </a:r>
          </a:p>
          <a:p>
            <a:endParaRPr lang="en-US" sz="1800" dirty="0"/>
          </a:p>
          <a:p>
            <a:endParaRPr lang="en-US" sz="1800" dirty="0"/>
          </a:p>
          <a:p>
            <a:endParaRPr lang="en-US" sz="1800" dirty="0"/>
          </a:p>
          <a:p>
            <a:r>
              <a:rPr lang="en-US" sz="1800" dirty="0"/>
              <a:t>Michele Atzeni</a:t>
            </a:r>
            <a:endParaRPr lang="en-US" sz="1800" dirty="0">
              <a:solidFill>
                <a:srgbClr val="C00000"/>
              </a:solidFill>
            </a:endParaRPr>
          </a:p>
          <a:p>
            <a:pPr marL="0" indent="0">
              <a:buNone/>
            </a:pPr>
            <a:r>
              <a:rPr lang="en-US" sz="1800" dirty="0">
                <a:solidFill>
                  <a:srgbClr val="C00000"/>
                </a:solidFill>
                <a:hlinkClick r:id="rId5">
                  <a:extLst>
                    <a:ext uri="{A12FA001-AC4F-418D-AE19-62706E023703}">
                      <ahyp:hlinkClr xmlns:ahyp="http://schemas.microsoft.com/office/drawing/2018/hyperlinkcolor" val="tx"/>
                    </a:ext>
                  </a:extLst>
                </a:hlinkClick>
              </a:rPr>
              <a:t>michele.atzeni@phd.unipd.it</a:t>
            </a:r>
            <a:r>
              <a:rPr lang="en-US" sz="1800" dirty="0">
                <a:solidFill>
                  <a:srgbClr val="C00000"/>
                </a:solidFill>
              </a:rPr>
              <a:t> </a:t>
            </a:r>
            <a:br>
              <a:rPr lang="en-US" sz="1800" dirty="0"/>
            </a:br>
            <a:endParaRPr lang="en-US" sz="1800" dirty="0"/>
          </a:p>
          <a:p>
            <a:endParaRPr lang="en-US" sz="1800" dirty="0"/>
          </a:p>
          <a:p>
            <a:endParaRPr lang="en-US" sz="1800" dirty="0"/>
          </a:p>
        </p:txBody>
      </p:sp>
      <p:graphicFrame>
        <p:nvGraphicFramePr>
          <p:cNvPr id="9" name="Table 8">
            <a:extLst>
              <a:ext uri="{FF2B5EF4-FFF2-40B4-BE49-F238E27FC236}">
                <a16:creationId xmlns:a16="http://schemas.microsoft.com/office/drawing/2014/main" id="{6708EC83-C658-2840-A4FB-E0A733AF1198}"/>
              </a:ext>
            </a:extLst>
          </p:cNvPr>
          <p:cNvGraphicFramePr>
            <a:graphicFrameLocks noGrp="1"/>
          </p:cNvGraphicFramePr>
          <p:nvPr>
            <p:extLst>
              <p:ext uri="{D42A27DB-BD31-4B8C-83A1-F6EECF244321}">
                <p14:modId xmlns:p14="http://schemas.microsoft.com/office/powerpoint/2010/main" val="3436304671"/>
              </p:ext>
            </p:extLst>
          </p:nvPr>
        </p:nvGraphicFramePr>
        <p:xfrm>
          <a:off x="6083146" y="3090524"/>
          <a:ext cx="5684157" cy="2108200"/>
        </p:xfrm>
        <a:graphic>
          <a:graphicData uri="http://schemas.openxmlformats.org/drawingml/2006/table">
            <a:tbl>
              <a:tblPr>
                <a:tableStyleId>{5940675A-B579-460E-94D1-54222C63F5DA}</a:tableStyleId>
              </a:tblPr>
              <a:tblGrid>
                <a:gridCol w="721929">
                  <a:extLst>
                    <a:ext uri="{9D8B030D-6E8A-4147-A177-3AD203B41FA5}">
                      <a16:colId xmlns:a16="http://schemas.microsoft.com/office/drawing/2014/main" val="4115972063"/>
                    </a:ext>
                  </a:extLst>
                </a:gridCol>
                <a:gridCol w="887890">
                  <a:extLst>
                    <a:ext uri="{9D8B030D-6E8A-4147-A177-3AD203B41FA5}">
                      <a16:colId xmlns:a16="http://schemas.microsoft.com/office/drawing/2014/main" val="417751084"/>
                    </a:ext>
                  </a:extLst>
                </a:gridCol>
                <a:gridCol w="921083">
                  <a:extLst>
                    <a:ext uri="{9D8B030D-6E8A-4147-A177-3AD203B41FA5}">
                      <a16:colId xmlns:a16="http://schemas.microsoft.com/office/drawing/2014/main" val="3464714800"/>
                    </a:ext>
                  </a:extLst>
                </a:gridCol>
                <a:gridCol w="3153255">
                  <a:extLst>
                    <a:ext uri="{9D8B030D-6E8A-4147-A177-3AD203B41FA5}">
                      <a16:colId xmlns:a16="http://schemas.microsoft.com/office/drawing/2014/main" val="2906253181"/>
                    </a:ext>
                  </a:extLst>
                </a:gridCol>
              </a:tblGrid>
              <a:tr h="203200">
                <a:tc>
                  <a:txBody>
                    <a:bodyPr/>
                    <a:lstStyle/>
                    <a:p>
                      <a:pPr algn="l" fontAlgn="b"/>
                      <a:r>
                        <a:rPr lang="en-US" sz="1200" b="1" u="none" strike="noStrike" dirty="0">
                          <a:effectLst/>
                          <a:latin typeface="Palatino Linotype" panose="02040502050505030304" pitchFamily="18" charset="0"/>
                        </a:rPr>
                        <a:t>Day</a:t>
                      </a:r>
                      <a:endParaRPr lang="en-US" sz="1200" b="1" i="0" u="none" strike="noStrike" dirty="0">
                        <a:solidFill>
                          <a:srgbClr val="000000"/>
                        </a:solidFill>
                        <a:effectLst/>
                        <a:latin typeface="Palatino Linotype" panose="02040502050505030304" pitchFamily="18" charset="0"/>
                      </a:endParaRPr>
                    </a:p>
                  </a:txBody>
                  <a:tcPr marL="9525" marR="9525" marT="9525" marB="0" anchor="b">
                    <a:solidFill>
                      <a:schemeClr val="bg2"/>
                    </a:solidFill>
                  </a:tcPr>
                </a:tc>
                <a:tc>
                  <a:txBody>
                    <a:bodyPr/>
                    <a:lstStyle/>
                    <a:p>
                      <a:pPr algn="l" fontAlgn="b"/>
                      <a:r>
                        <a:rPr lang="en-US" sz="1200" b="1" u="none" strike="noStrike" dirty="0">
                          <a:effectLst/>
                          <a:latin typeface="Palatino Linotype" panose="02040502050505030304" pitchFamily="18" charset="0"/>
                        </a:rPr>
                        <a:t>Time</a:t>
                      </a:r>
                      <a:endParaRPr lang="en-US" sz="1200" b="1" i="0" u="none" strike="noStrike" dirty="0">
                        <a:solidFill>
                          <a:srgbClr val="000000"/>
                        </a:solidFill>
                        <a:effectLst/>
                        <a:latin typeface="Palatino Linotype" panose="02040502050505030304" pitchFamily="18" charset="0"/>
                      </a:endParaRPr>
                    </a:p>
                  </a:txBody>
                  <a:tcPr marL="9525" marR="9525" marT="9525" marB="0" anchor="b">
                    <a:solidFill>
                      <a:schemeClr val="bg2"/>
                    </a:solidFill>
                  </a:tcPr>
                </a:tc>
                <a:tc>
                  <a:txBody>
                    <a:bodyPr/>
                    <a:lstStyle/>
                    <a:p>
                      <a:pPr algn="l" fontAlgn="b"/>
                      <a:r>
                        <a:rPr lang="en-US" sz="1200" b="1" u="none" strike="noStrike" dirty="0">
                          <a:effectLst/>
                          <a:latin typeface="Palatino Linotype" panose="02040502050505030304" pitchFamily="18" charset="0"/>
                        </a:rPr>
                        <a:t>Room</a:t>
                      </a:r>
                      <a:endParaRPr lang="en-US" sz="1200" b="1" i="0" u="none" strike="noStrike" dirty="0">
                        <a:solidFill>
                          <a:srgbClr val="000000"/>
                        </a:solidFill>
                        <a:effectLst/>
                        <a:latin typeface="Palatino Linotype" panose="02040502050505030304" pitchFamily="18" charset="0"/>
                      </a:endParaRPr>
                    </a:p>
                  </a:txBody>
                  <a:tcPr marL="9525" marR="9525" marT="9525" marB="0" anchor="b">
                    <a:solidFill>
                      <a:schemeClr val="bg2"/>
                    </a:solidFill>
                  </a:tcPr>
                </a:tc>
                <a:tc>
                  <a:txBody>
                    <a:bodyPr/>
                    <a:lstStyle/>
                    <a:p>
                      <a:pPr algn="l" fontAlgn="b"/>
                      <a:r>
                        <a:rPr lang="en-US" sz="1200" b="1" u="none" strike="noStrike" dirty="0">
                          <a:effectLst/>
                          <a:latin typeface="Palatino Linotype" panose="02040502050505030304" pitchFamily="18" charset="0"/>
                        </a:rPr>
                        <a:t>Topic</a:t>
                      </a:r>
                      <a:endParaRPr lang="en-US" sz="1200" b="1" i="0" u="none" strike="noStrike" dirty="0">
                        <a:solidFill>
                          <a:srgbClr val="000000"/>
                        </a:solidFill>
                        <a:effectLst/>
                        <a:latin typeface="Palatino Linotype" panose="02040502050505030304" pitchFamily="18" charset="0"/>
                      </a:endParaRPr>
                    </a:p>
                  </a:txBody>
                  <a:tcPr marL="9525" marR="9525" marT="9525" marB="0" anchor="b">
                    <a:solidFill>
                      <a:schemeClr val="bg2"/>
                    </a:solidFill>
                  </a:tcPr>
                </a:tc>
                <a:extLst>
                  <a:ext uri="{0D108BD9-81ED-4DB2-BD59-A6C34878D82A}">
                    <a16:rowId xmlns:a16="http://schemas.microsoft.com/office/drawing/2014/main" val="2895778205"/>
                  </a:ext>
                </a:extLst>
              </a:tr>
              <a:tr h="190500">
                <a:tc>
                  <a:txBody>
                    <a:bodyPr/>
                    <a:lstStyle/>
                    <a:p>
                      <a:pPr algn="r" fontAlgn="b"/>
                      <a:r>
                        <a:rPr lang="en-US" sz="1100" u="none" strike="noStrike">
                          <a:effectLst/>
                          <a:latin typeface="Palatino Linotype" panose="02040502050505030304" pitchFamily="18" charset="0"/>
                        </a:rPr>
                        <a:t>3/8/24</a:t>
                      </a:r>
                      <a:endParaRPr lang="en-US" sz="1100" b="0" i="0" u="none" strike="noStrike">
                        <a:solidFill>
                          <a:srgbClr val="000000"/>
                        </a:solidFill>
                        <a:effectLst/>
                        <a:latin typeface="Palatino Linotype" panose="02040502050505030304" pitchFamily="18" charset="0"/>
                      </a:endParaRPr>
                    </a:p>
                  </a:txBody>
                  <a:tcPr marL="9525" marR="9525" marT="9525" marB="0" anchor="b"/>
                </a:tc>
                <a:tc>
                  <a:txBody>
                    <a:bodyPr/>
                    <a:lstStyle/>
                    <a:p>
                      <a:pPr algn="l" fontAlgn="b"/>
                      <a:r>
                        <a:rPr lang="en-US" sz="1100" u="none" strike="noStrike">
                          <a:effectLst/>
                          <a:latin typeface="Palatino Linotype" panose="02040502050505030304" pitchFamily="18" charset="0"/>
                        </a:rPr>
                        <a:t>10:30 - 12:30</a:t>
                      </a:r>
                      <a:endParaRPr lang="en-US" sz="1100" b="0" i="0" u="none" strike="noStrike">
                        <a:solidFill>
                          <a:srgbClr val="000000"/>
                        </a:solidFill>
                        <a:effectLst/>
                        <a:latin typeface="Palatino Linotype" panose="02040502050505030304" pitchFamily="18" charset="0"/>
                      </a:endParaRPr>
                    </a:p>
                  </a:txBody>
                  <a:tcPr marL="9525" marR="9525" marT="9525" marB="0" anchor="b"/>
                </a:tc>
                <a:tc>
                  <a:txBody>
                    <a:bodyPr/>
                    <a:lstStyle/>
                    <a:p>
                      <a:pPr algn="l" fontAlgn="b"/>
                      <a:r>
                        <a:rPr lang="en-US" sz="1100" u="none" strike="noStrike" dirty="0">
                          <a:effectLst/>
                          <a:latin typeface="Palatino Linotype" panose="02040502050505030304" pitchFamily="18" charset="0"/>
                        </a:rPr>
                        <a:t>Ae</a:t>
                      </a:r>
                      <a:endParaRPr lang="en-US" sz="1100" b="0" i="0" u="none" strike="noStrike" dirty="0">
                        <a:solidFill>
                          <a:srgbClr val="000000"/>
                        </a:solidFill>
                        <a:effectLst/>
                        <a:latin typeface="Palatino Linotype" panose="02040502050505030304" pitchFamily="18" charset="0"/>
                      </a:endParaRPr>
                    </a:p>
                  </a:txBody>
                  <a:tcPr marL="9525" marR="9525" marT="9525" marB="0" anchor="b"/>
                </a:tc>
                <a:tc>
                  <a:txBody>
                    <a:bodyPr/>
                    <a:lstStyle/>
                    <a:p>
                      <a:pPr algn="l" fontAlgn="b"/>
                      <a:r>
                        <a:rPr lang="en-US" sz="1100" u="none" strike="noStrike" dirty="0">
                          <a:effectLst/>
                          <a:latin typeface="Palatino Linotype" panose="02040502050505030304" pitchFamily="18" charset="0"/>
                        </a:rPr>
                        <a:t>Tutoring 1: Exercises in Dart</a:t>
                      </a:r>
                      <a:endParaRPr lang="en-US" sz="1100" b="0" i="0" u="none" strike="noStrike" dirty="0">
                        <a:solidFill>
                          <a:srgbClr val="000000"/>
                        </a:solidFill>
                        <a:effectLst/>
                        <a:latin typeface="Palatino Linotype" panose="02040502050505030304" pitchFamily="18" charset="0"/>
                      </a:endParaRPr>
                    </a:p>
                  </a:txBody>
                  <a:tcPr marL="9525" marR="9525" marT="9525" marB="0" anchor="b"/>
                </a:tc>
                <a:extLst>
                  <a:ext uri="{0D108BD9-81ED-4DB2-BD59-A6C34878D82A}">
                    <a16:rowId xmlns:a16="http://schemas.microsoft.com/office/drawing/2014/main" val="2769435890"/>
                  </a:ext>
                </a:extLst>
              </a:tr>
              <a:tr h="190500">
                <a:tc>
                  <a:txBody>
                    <a:bodyPr/>
                    <a:lstStyle/>
                    <a:p>
                      <a:pPr algn="r" fontAlgn="b"/>
                      <a:r>
                        <a:rPr lang="en-US" sz="1100" u="none" strike="noStrike">
                          <a:effectLst/>
                          <a:latin typeface="Palatino Linotype" panose="02040502050505030304" pitchFamily="18" charset="0"/>
                        </a:rPr>
                        <a:t>3/15/24</a:t>
                      </a:r>
                      <a:endParaRPr lang="en-US" sz="1100" b="0" i="0" u="none" strike="noStrike">
                        <a:solidFill>
                          <a:srgbClr val="000000"/>
                        </a:solidFill>
                        <a:effectLst/>
                        <a:latin typeface="Palatino Linotype" panose="02040502050505030304" pitchFamily="18" charset="0"/>
                      </a:endParaRPr>
                    </a:p>
                  </a:txBody>
                  <a:tcPr marL="9525" marR="9525" marT="9525" marB="0" anchor="b"/>
                </a:tc>
                <a:tc>
                  <a:txBody>
                    <a:bodyPr/>
                    <a:lstStyle/>
                    <a:p>
                      <a:pPr algn="l" fontAlgn="b"/>
                      <a:r>
                        <a:rPr lang="en-US" sz="1100" u="none" strike="noStrike">
                          <a:effectLst/>
                          <a:latin typeface="Palatino Linotype" panose="02040502050505030304" pitchFamily="18" charset="0"/>
                        </a:rPr>
                        <a:t>10:30 - 12:30</a:t>
                      </a:r>
                      <a:endParaRPr lang="en-US" sz="1100" b="0" i="0" u="none" strike="noStrike">
                        <a:solidFill>
                          <a:srgbClr val="000000"/>
                        </a:solidFill>
                        <a:effectLst/>
                        <a:latin typeface="Palatino Linotype" panose="02040502050505030304" pitchFamily="18" charset="0"/>
                      </a:endParaRPr>
                    </a:p>
                  </a:txBody>
                  <a:tcPr marL="9525" marR="9525" marT="9525" marB="0" anchor="b"/>
                </a:tc>
                <a:tc>
                  <a:txBody>
                    <a:bodyPr/>
                    <a:lstStyle/>
                    <a:p>
                      <a:pPr algn="l" fontAlgn="b"/>
                      <a:r>
                        <a:rPr lang="en-US" sz="1100" u="none" strike="noStrike" dirty="0">
                          <a:effectLst/>
                          <a:latin typeface="Palatino Linotype" panose="02040502050505030304" pitchFamily="18" charset="0"/>
                        </a:rPr>
                        <a:t>Ae</a:t>
                      </a:r>
                      <a:endParaRPr lang="en-US" sz="1100" b="0" i="0" u="none" strike="noStrike" dirty="0">
                        <a:solidFill>
                          <a:srgbClr val="000000"/>
                        </a:solidFill>
                        <a:effectLst/>
                        <a:latin typeface="Palatino Linotype" panose="02040502050505030304" pitchFamily="18" charset="0"/>
                      </a:endParaRPr>
                    </a:p>
                  </a:txBody>
                  <a:tcPr marL="9525" marR="9525" marT="9525" marB="0" anchor="b"/>
                </a:tc>
                <a:tc>
                  <a:txBody>
                    <a:bodyPr/>
                    <a:lstStyle/>
                    <a:p>
                      <a:pPr algn="l" fontAlgn="b"/>
                      <a:r>
                        <a:rPr lang="en-US" sz="1100" u="none" strike="noStrike" dirty="0">
                          <a:effectLst/>
                          <a:latin typeface="Palatino Linotype" panose="02040502050505030304" pitchFamily="18" charset="0"/>
                        </a:rPr>
                        <a:t>Tutoring 2: Exercises in Dart</a:t>
                      </a:r>
                      <a:endParaRPr lang="en-US" sz="1100" b="0" i="0" u="none" strike="noStrike" dirty="0">
                        <a:solidFill>
                          <a:srgbClr val="000000"/>
                        </a:solidFill>
                        <a:effectLst/>
                        <a:latin typeface="Palatino Linotype" panose="02040502050505030304" pitchFamily="18" charset="0"/>
                      </a:endParaRPr>
                    </a:p>
                  </a:txBody>
                  <a:tcPr marL="9525" marR="9525" marT="9525" marB="0" anchor="b"/>
                </a:tc>
                <a:extLst>
                  <a:ext uri="{0D108BD9-81ED-4DB2-BD59-A6C34878D82A}">
                    <a16:rowId xmlns:a16="http://schemas.microsoft.com/office/drawing/2014/main" val="98684911"/>
                  </a:ext>
                </a:extLst>
              </a:tr>
              <a:tr h="190500">
                <a:tc>
                  <a:txBody>
                    <a:bodyPr/>
                    <a:lstStyle/>
                    <a:p>
                      <a:pPr algn="r" fontAlgn="b"/>
                      <a:r>
                        <a:rPr lang="en-US" sz="1100" u="none" strike="noStrike">
                          <a:effectLst/>
                          <a:latin typeface="Palatino Linotype" panose="02040502050505030304" pitchFamily="18" charset="0"/>
                        </a:rPr>
                        <a:t>3/22/24</a:t>
                      </a:r>
                      <a:endParaRPr lang="en-US" sz="1100" b="0" i="0" u="none" strike="noStrike">
                        <a:solidFill>
                          <a:srgbClr val="000000"/>
                        </a:solidFill>
                        <a:effectLst/>
                        <a:latin typeface="Palatino Linotype" panose="02040502050505030304" pitchFamily="18" charset="0"/>
                      </a:endParaRPr>
                    </a:p>
                  </a:txBody>
                  <a:tcPr marL="9525" marR="9525" marT="9525" marB="0" anchor="b"/>
                </a:tc>
                <a:tc>
                  <a:txBody>
                    <a:bodyPr/>
                    <a:lstStyle/>
                    <a:p>
                      <a:pPr algn="l" fontAlgn="b"/>
                      <a:r>
                        <a:rPr lang="en-US" sz="1100" u="none" strike="noStrike">
                          <a:effectLst/>
                          <a:latin typeface="Palatino Linotype" panose="02040502050505030304" pitchFamily="18" charset="0"/>
                        </a:rPr>
                        <a:t>10:30 - 12:30</a:t>
                      </a:r>
                      <a:endParaRPr lang="en-US" sz="1100" b="0" i="0" u="none" strike="noStrike">
                        <a:solidFill>
                          <a:srgbClr val="000000"/>
                        </a:solidFill>
                        <a:effectLst/>
                        <a:latin typeface="Palatino Linotype" panose="02040502050505030304" pitchFamily="18" charset="0"/>
                      </a:endParaRPr>
                    </a:p>
                  </a:txBody>
                  <a:tcPr marL="9525" marR="9525" marT="9525" marB="0" anchor="b"/>
                </a:tc>
                <a:tc>
                  <a:txBody>
                    <a:bodyPr/>
                    <a:lstStyle/>
                    <a:p>
                      <a:pPr algn="l" fontAlgn="b"/>
                      <a:r>
                        <a:rPr lang="en-US" sz="1100" u="none" strike="noStrike">
                          <a:effectLst/>
                          <a:latin typeface="Palatino Linotype" panose="02040502050505030304" pitchFamily="18" charset="0"/>
                        </a:rPr>
                        <a:t>Ae</a:t>
                      </a:r>
                      <a:endParaRPr lang="en-US" sz="1100" b="0" i="0" u="none" strike="noStrike">
                        <a:solidFill>
                          <a:srgbClr val="000000"/>
                        </a:solidFill>
                        <a:effectLst/>
                        <a:latin typeface="Palatino Linotype" panose="02040502050505030304" pitchFamily="18" charset="0"/>
                      </a:endParaRPr>
                    </a:p>
                  </a:txBody>
                  <a:tcPr marL="9525" marR="9525" marT="9525" marB="0" anchor="b"/>
                </a:tc>
                <a:tc>
                  <a:txBody>
                    <a:bodyPr/>
                    <a:lstStyle/>
                    <a:p>
                      <a:pPr algn="l" fontAlgn="b"/>
                      <a:r>
                        <a:rPr lang="en-US" sz="1100" u="none" strike="noStrike" dirty="0">
                          <a:effectLst/>
                          <a:latin typeface="Palatino Linotype" panose="02040502050505030304" pitchFamily="18" charset="0"/>
                        </a:rPr>
                        <a:t>Tutoring 3: Sample App Presentation + Setup</a:t>
                      </a:r>
                      <a:endParaRPr lang="en-US" sz="1100" b="0" i="0" u="none" strike="noStrike" dirty="0">
                        <a:solidFill>
                          <a:srgbClr val="000000"/>
                        </a:solidFill>
                        <a:effectLst/>
                        <a:latin typeface="Palatino Linotype" panose="02040502050505030304" pitchFamily="18" charset="0"/>
                      </a:endParaRPr>
                    </a:p>
                  </a:txBody>
                  <a:tcPr marL="9525" marR="9525" marT="9525" marB="0" anchor="b"/>
                </a:tc>
                <a:extLst>
                  <a:ext uri="{0D108BD9-81ED-4DB2-BD59-A6C34878D82A}">
                    <a16:rowId xmlns:a16="http://schemas.microsoft.com/office/drawing/2014/main" val="2549644557"/>
                  </a:ext>
                </a:extLst>
              </a:tr>
              <a:tr h="190500">
                <a:tc>
                  <a:txBody>
                    <a:bodyPr/>
                    <a:lstStyle/>
                    <a:p>
                      <a:pPr algn="r" fontAlgn="b"/>
                      <a:r>
                        <a:rPr lang="en-US" sz="1100" u="none" strike="noStrike">
                          <a:effectLst/>
                          <a:latin typeface="Palatino Linotype" panose="02040502050505030304" pitchFamily="18" charset="0"/>
                        </a:rPr>
                        <a:t>4/12/24</a:t>
                      </a:r>
                      <a:endParaRPr lang="en-US" sz="1100" b="0" i="0" u="none" strike="noStrike">
                        <a:solidFill>
                          <a:srgbClr val="000000"/>
                        </a:solidFill>
                        <a:effectLst/>
                        <a:latin typeface="Palatino Linotype" panose="02040502050505030304" pitchFamily="18" charset="0"/>
                      </a:endParaRPr>
                    </a:p>
                  </a:txBody>
                  <a:tcPr marL="9525" marR="9525" marT="9525" marB="0" anchor="b"/>
                </a:tc>
                <a:tc>
                  <a:txBody>
                    <a:bodyPr/>
                    <a:lstStyle/>
                    <a:p>
                      <a:pPr algn="l" fontAlgn="b"/>
                      <a:r>
                        <a:rPr lang="en-US" sz="1100" u="none" strike="noStrike">
                          <a:effectLst/>
                          <a:latin typeface="Palatino Linotype" panose="02040502050505030304" pitchFamily="18" charset="0"/>
                        </a:rPr>
                        <a:t>10:30 - 12:30</a:t>
                      </a:r>
                      <a:endParaRPr lang="en-US" sz="1100" b="0" i="0" u="none" strike="noStrike">
                        <a:solidFill>
                          <a:srgbClr val="000000"/>
                        </a:solidFill>
                        <a:effectLst/>
                        <a:latin typeface="Palatino Linotype" panose="02040502050505030304" pitchFamily="18" charset="0"/>
                      </a:endParaRPr>
                    </a:p>
                  </a:txBody>
                  <a:tcPr marL="9525" marR="9525" marT="9525" marB="0" anchor="b"/>
                </a:tc>
                <a:tc>
                  <a:txBody>
                    <a:bodyPr/>
                    <a:lstStyle/>
                    <a:p>
                      <a:pPr algn="l" fontAlgn="b"/>
                      <a:r>
                        <a:rPr lang="en-US" sz="1100" u="none" strike="noStrike">
                          <a:effectLst/>
                          <a:latin typeface="Palatino Linotype" panose="02040502050505030304" pitchFamily="18" charset="0"/>
                        </a:rPr>
                        <a:t>Ae</a:t>
                      </a:r>
                      <a:endParaRPr lang="en-US" sz="1100" b="0" i="0" u="none" strike="noStrike">
                        <a:solidFill>
                          <a:srgbClr val="000000"/>
                        </a:solidFill>
                        <a:effectLst/>
                        <a:latin typeface="Palatino Linotype" panose="02040502050505030304" pitchFamily="18" charset="0"/>
                      </a:endParaRPr>
                    </a:p>
                  </a:txBody>
                  <a:tcPr marL="9525" marR="9525" marT="9525" marB="0" anchor="b"/>
                </a:tc>
                <a:tc>
                  <a:txBody>
                    <a:bodyPr/>
                    <a:lstStyle/>
                    <a:p>
                      <a:pPr algn="l" fontAlgn="b"/>
                      <a:r>
                        <a:rPr lang="en-US" sz="1100" u="none" strike="noStrike" dirty="0">
                          <a:effectLst/>
                          <a:latin typeface="Palatino Linotype" panose="02040502050505030304" pitchFamily="18" charset="0"/>
                        </a:rPr>
                        <a:t>Tutoring 4: UI + Navigation </a:t>
                      </a:r>
                      <a:endParaRPr lang="en-US" sz="1100" b="0" i="0" u="none" strike="noStrike" dirty="0">
                        <a:solidFill>
                          <a:srgbClr val="000000"/>
                        </a:solidFill>
                        <a:effectLst/>
                        <a:latin typeface="Palatino Linotype" panose="02040502050505030304" pitchFamily="18" charset="0"/>
                      </a:endParaRPr>
                    </a:p>
                  </a:txBody>
                  <a:tcPr marL="9525" marR="9525" marT="9525" marB="0" anchor="b"/>
                </a:tc>
                <a:extLst>
                  <a:ext uri="{0D108BD9-81ED-4DB2-BD59-A6C34878D82A}">
                    <a16:rowId xmlns:a16="http://schemas.microsoft.com/office/drawing/2014/main" val="3524279556"/>
                  </a:ext>
                </a:extLst>
              </a:tr>
              <a:tr h="190500">
                <a:tc>
                  <a:txBody>
                    <a:bodyPr/>
                    <a:lstStyle/>
                    <a:p>
                      <a:pPr algn="r" fontAlgn="b"/>
                      <a:r>
                        <a:rPr lang="en-US" sz="1100" u="none" strike="noStrike">
                          <a:effectLst/>
                          <a:latin typeface="Palatino Linotype" panose="02040502050505030304" pitchFamily="18" charset="0"/>
                        </a:rPr>
                        <a:t>4/19/24</a:t>
                      </a:r>
                      <a:endParaRPr lang="en-US" sz="1100" b="0" i="0" u="none" strike="noStrike">
                        <a:solidFill>
                          <a:srgbClr val="000000"/>
                        </a:solidFill>
                        <a:effectLst/>
                        <a:latin typeface="Palatino Linotype" panose="02040502050505030304" pitchFamily="18" charset="0"/>
                      </a:endParaRPr>
                    </a:p>
                  </a:txBody>
                  <a:tcPr marL="9525" marR="9525" marT="9525" marB="0" anchor="b"/>
                </a:tc>
                <a:tc>
                  <a:txBody>
                    <a:bodyPr/>
                    <a:lstStyle/>
                    <a:p>
                      <a:pPr algn="l" fontAlgn="b"/>
                      <a:r>
                        <a:rPr lang="en-US" sz="1100" u="none" strike="noStrike">
                          <a:effectLst/>
                          <a:latin typeface="Palatino Linotype" panose="02040502050505030304" pitchFamily="18" charset="0"/>
                        </a:rPr>
                        <a:t>10:30 - 12:30</a:t>
                      </a:r>
                      <a:endParaRPr lang="en-US" sz="1100" b="0" i="0" u="none" strike="noStrike">
                        <a:solidFill>
                          <a:srgbClr val="000000"/>
                        </a:solidFill>
                        <a:effectLst/>
                        <a:latin typeface="Palatino Linotype" panose="02040502050505030304" pitchFamily="18" charset="0"/>
                      </a:endParaRPr>
                    </a:p>
                  </a:txBody>
                  <a:tcPr marL="9525" marR="9525" marT="9525" marB="0" anchor="b"/>
                </a:tc>
                <a:tc>
                  <a:txBody>
                    <a:bodyPr/>
                    <a:lstStyle/>
                    <a:p>
                      <a:pPr algn="l" fontAlgn="b"/>
                      <a:r>
                        <a:rPr lang="en-US" sz="1100" u="none" strike="noStrike">
                          <a:effectLst/>
                          <a:latin typeface="Palatino Linotype" panose="02040502050505030304" pitchFamily="18" charset="0"/>
                        </a:rPr>
                        <a:t>Ae</a:t>
                      </a:r>
                      <a:endParaRPr lang="en-US" sz="1100" b="0" i="0" u="none" strike="noStrike">
                        <a:solidFill>
                          <a:srgbClr val="000000"/>
                        </a:solidFill>
                        <a:effectLst/>
                        <a:latin typeface="Palatino Linotype" panose="02040502050505030304" pitchFamily="18" charset="0"/>
                      </a:endParaRPr>
                    </a:p>
                  </a:txBody>
                  <a:tcPr marL="9525" marR="9525" marT="9525" marB="0" anchor="b"/>
                </a:tc>
                <a:tc>
                  <a:txBody>
                    <a:bodyPr/>
                    <a:lstStyle/>
                    <a:p>
                      <a:pPr algn="l" fontAlgn="b"/>
                      <a:r>
                        <a:rPr lang="en-US" sz="1100" u="none" strike="noStrike" dirty="0">
                          <a:effectLst/>
                          <a:latin typeface="Palatino Linotype" panose="02040502050505030304" pitchFamily="18" charset="0"/>
                        </a:rPr>
                        <a:t>Tutoring 5: State Management </a:t>
                      </a:r>
                      <a:endParaRPr lang="en-US" sz="1100" b="0" i="0" u="none" strike="noStrike" dirty="0">
                        <a:solidFill>
                          <a:srgbClr val="000000"/>
                        </a:solidFill>
                        <a:effectLst/>
                        <a:latin typeface="Palatino Linotype" panose="02040502050505030304" pitchFamily="18" charset="0"/>
                      </a:endParaRPr>
                    </a:p>
                  </a:txBody>
                  <a:tcPr marL="9525" marR="9525" marT="9525" marB="0" anchor="b"/>
                </a:tc>
                <a:extLst>
                  <a:ext uri="{0D108BD9-81ED-4DB2-BD59-A6C34878D82A}">
                    <a16:rowId xmlns:a16="http://schemas.microsoft.com/office/drawing/2014/main" val="2792126628"/>
                  </a:ext>
                </a:extLst>
              </a:tr>
              <a:tr h="190500">
                <a:tc>
                  <a:txBody>
                    <a:bodyPr/>
                    <a:lstStyle/>
                    <a:p>
                      <a:pPr algn="r" fontAlgn="b"/>
                      <a:r>
                        <a:rPr lang="en-US" sz="1100" u="none" strike="noStrike">
                          <a:effectLst/>
                          <a:latin typeface="Palatino Linotype" panose="02040502050505030304" pitchFamily="18" charset="0"/>
                        </a:rPr>
                        <a:t>5/3/24</a:t>
                      </a:r>
                      <a:endParaRPr lang="en-US" sz="1100" b="0" i="0" u="none" strike="noStrike">
                        <a:solidFill>
                          <a:srgbClr val="000000"/>
                        </a:solidFill>
                        <a:effectLst/>
                        <a:latin typeface="Palatino Linotype" panose="02040502050505030304" pitchFamily="18" charset="0"/>
                      </a:endParaRPr>
                    </a:p>
                  </a:txBody>
                  <a:tcPr marL="9525" marR="9525" marT="9525" marB="0" anchor="b"/>
                </a:tc>
                <a:tc>
                  <a:txBody>
                    <a:bodyPr/>
                    <a:lstStyle/>
                    <a:p>
                      <a:pPr algn="l" fontAlgn="b"/>
                      <a:r>
                        <a:rPr lang="en-US" sz="1100" u="none" strike="noStrike">
                          <a:effectLst/>
                          <a:latin typeface="Palatino Linotype" panose="02040502050505030304" pitchFamily="18" charset="0"/>
                        </a:rPr>
                        <a:t>10:30 - 12:30</a:t>
                      </a:r>
                      <a:endParaRPr lang="en-US" sz="1100" b="0" i="0" u="none" strike="noStrike">
                        <a:solidFill>
                          <a:srgbClr val="000000"/>
                        </a:solidFill>
                        <a:effectLst/>
                        <a:latin typeface="Palatino Linotype" panose="02040502050505030304" pitchFamily="18" charset="0"/>
                      </a:endParaRPr>
                    </a:p>
                  </a:txBody>
                  <a:tcPr marL="9525" marR="9525" marT="9525" marB="0" anchor="b"/>
                </a:tc>
                <a:tc>
                  <a:txBody>
                    <a:bodyPr/>
                    <a:lstStyle/>
                    <a:p>
                      <a:pPr algn="l" fontAlgn="b"/>
                      <a:r>
                        <a:rPr lang="en-US" sz="1100" u="none" strike="noStrike">
                          <a:effectLst/>
                          <a:latin typeface="Palatino Linotype" panose="02040502050505030304" pitchFamily="18" charset="0"/>
                        </a:rPr>
                        <a:t>Ae</a:t>
                      </a:r>
                      <a:endParaRPr lang="en-US" sz="1100" b="0" i="0" u="none" strike="noStrike">
                        <a:solidFill>
                          <a:srgbClr val="000000"/>
                        </a:solidFill>
                        <a:effectLst/>
                        <a:latin typeface="Palatino Linotype" panose="02040502050505030304" pitchFamily="18" charset="0"/>
                      </a:endParaRPr>
                    </a:p>
                  </a:txBody>
                  <a:tcPr marL="9525" marR="9525" marT="9525" marB="0" anchor="b"/>
                </a:tc>
                <a:tc>
                  <a:txBody>
                    <a:bodyPr/>
                    <a:lstStyle/>
                    <a:p>
                      <a:pPr algn="l" fontAlgn="b"/>
                      <a:r>
                        <a:rPr lang="en-US" sz="1100" u="none" strike="noStrike" dirty="0">
                          <a:effectLst/>
                          <a:latin typeface="Palatino Linotype" panose="02040502050505030304" pitchFamily="18" charset="0"/>
                        </a:rPr>
                        <a:t>Tutoring 6: </a:t>
                      </a:r>
                      <a:r>
                        <a:rPr lang="en-US" sz="1100" u="none" strike="noStrike" dirty="0" err="1">
                          <a:effectLst/>
                          <a:latin typeface="Palatino Linotype" panose="02040502050505030304" pitchFamily="18" charset="0"/>
                        </a:rPr>
                        <a:t>SharedPreferences</a:t>
                      </a:r>
                      <a:r>
                        <a:rPr lang="en-US" sz="1100" u="none" strike="noStrike" dirty="0">
                          <a:effectLst/>
                          <a:latin typeface="Palatino Linotype" panose="02040502050505030304" pitchFamily="18" charset="0"/>
                        </a:rPr>
                        <a:t> + Authentication  </a:t>
                      </a:r>
                      <a:endParaRPr lang="en-US" sz="1100" b="0" i="0" u="none" strike="noStrike" dirty="0">
                        <a:solidFill>
                          <a:srgbClr val="000000"/>
                        </a:solidFill>
                        <a:effectLst/>
                        <a:latin typeface="Palatino Linotype" panose="02040502050505030304" pitchFamily="18" charset="0"/>
                      </a:endParaRPr>
                    </a:p>
                  </a:txBody>
                  <a:tcPr marL="9525" marR="9525" marT="9525" marB="0" anchor="b"/>
                </a:tc>
                <a:extLst>
                  <a:ext uri="{0D108BD9-81ED-4DB2-BD59-A6C34878D82A}">
                    <a16:rowId xmlns:a16="http://schemas.microsoft.com/office/drawing/2014/main" val="4196701745"/>
                  </a:ext>
                </a:extLst>
              </a:tr>
              <a:tr h="190500">
                <a:tc>
                  <a:txBody>
                    <a:bodyPr/>
                    <a:lstStyle/>
                    <a:p>
                      <a:pPr algn="r" fontAlgn="b"/>
                      <a:r>
                        <a:rPr lang="en-US" sz="1100" u="none" strike="noStrike">
                          <a:effectLst/>
                          <a:latin typeface="Palatino Linotype" panose="02040502050505030304" pitchFamily="18" charset="0"/>
                        </a:rPr>
                        <a:t>5/10/24</a:t>
                      </a:r>
                      <a:endParaRPr lang="en-US" sz="1100" b="0" i="0" u="none" strike="noStrike">
                        <a:solidFill>
                          <a:srgbClr val="000000"/>
                        </a:solidFill>
                        <a:effectLst/>
                        <a:latin typeface="Palatino Linotype" panose="02040502050505030304" pitchFamily="18" charset="0"/>
                      </a:endParaRPr>
                    </a:p>
                  </a:txBody>
                  <a:tcPr marL="9525" marR="9525" marT="9525" marB="0" anchor="b"/>
                </a:tc>
                <a:tc>
                  <a:txBody>
                    <a:bodyPr/>
                    <a:lstStyle/>
                    <a:p>
                      <a:pPr algn="l" fontAlgn="b"/>
                      <a:r>
                        <a:rPr lang="en-US" sz="1100" u="none" strike="noStrike">
                          <a:effectLst/>
                          <a:latin typeface="Palatino Linotype" panose="02040502050505030304" pitchFamily="18" charset="0"/>
                        </a:rPr>
                        <a:t>10:30 - 12:30</a:t>
                      </a:r>
                      <a:endParaRPr lang="en-US" sz="1100" b="0" i="0" u="none" strike="noStrike">
                        <a:solidFill>
                          <a:srgbClr val="000000"/>
                        </a:solidFill>
                        <a:effectLst/>
                        <a:latin typeface="Palatino Linotype" panose="02040502050505030304" pitchFamily="18" charset="0"/>
                      </a:endParaRPr>
                    </a:p>
                  </a:txBody>
                  <a:tcPr marL="9525" marR="9525" marT="9525" marB="0" anchor="b"/>
                </a:tc>
                <a:tc>
                  <a:txBody>
                    <a:bodyPr/>
                    <a:lstStyle/>
                    <a:p>
                      <a:pPr algn="l" fontAlgn="b"/>
                      <a:r>
                        <a:rPr lang="en-US" sz="1100" u="none" strike="noStrike">
                          <a:effectLst/>
                          <a:latin typeface="Palatino Linotype" panose="02040502050505030304" pitchFamily="18" charset="0"/>
                        </a:rPr>
                        <a:t>Ae</a:t>
                      </a:r>
                      <a:endParaRPr lang="en-US" sz="1100" b="0" i="0" u="none" strike="noStrike">
                        <a:solidFill>
                          <a:srgbClr val="000000"/>
                        </a:solidFill>
                        <a:effectLst/>
                        <a:latin typeface="Palatino Linotype" panose="02040502050505030304" pitchFamily="18" charset="0"/>
                      </a:endParaRPr>
                    </a:p>
                  </a:txBody>
                  <a:tcPr marL="9525" marR="9525" marT="9525" marB="0" anchor="b"/>
                </a:tc>
                <a:tc>
                  <a:txBody>
                    <a:bodyPr/>
                    <a:lstStyle/>
                    <a:p>
                      <a:pPr algn="l" fontAlgn="b"/>
                      <a:r>
                        <a:rPr lang="en-US" sz="1100" u="none" strike="noStrike" dirty="0">
                          <a:effectLst/>
                          <a:latin typeface="Palatino Linotype" panose="02040502050505030304" pitchFamily="18" charset="0"/>
                        </a:rPr>
                        <a:t>Tutoring 7: HTTP Data request</a:t>
                      </a:r>
                      <a:endParaRPr lang="en-US" sz="1100" b="0" i="0" u="none" strike="noStrike" dirty="0">
                        <a:solidFill>
                          <a:srgbClr val="000000"/>
                        </a:solidFill>
                        <a:effectLst/>
                        <a:latin typeface="Palatino Linotype" panose="02040502050505030304" pitchFamily="18" charset="0"/>
                      </a:endParaRPr>
                    </a:p>
                  </a:txBody>
                  <a:tcPr marL="9525" marR="9525" marT="9525" marB="0" anchor="b"/>
                </a:tc>
                <a:extLst>
                  <a:ext uri="{0D108BD9-81ED-4DB2-BD59-A6C34878D82A}">
                    <a16:rowId xmlns:a16="http://schemas.microsoft.com/office/drawing/2014/main" val="106072485"/>
                  </a:ext>
                </a:extLst>
              </a:tr>
              <a:tr h="190500">
                <a:tc>
                  <a:txBody>
                    <a:bodyPr/>
                    <a:lstStyle/>
                    <a:p>
                      <a:pPr algn="r" fontAlgn="b"/>
                      <a:r>
                        <a:rPr lang="en-US" sz="1100" u="none" strike="noStrike">
                          <a:effectLst/>
                          <a:latin typeface="Palatino Linotype" panose="02040502050505030304" pitchFamily="18" charset="0"/>
                        </a:rPr>
                        <a:t>5/17/24</a:t>
                      </a:r>
                      <a:endParaRPr lang="en-US" sz="1100" b="0" i="0" u="none" strike="noStrike">
                        <a:solidFill>
                          <a:srgbClr val="000000"/>
                        </a:solidFill>
                        <a:effectLst/>
                        <a:latin typeface="Palatino Linotype" panose="02040502050505030304" pitchFamily="18" charset="0"/>
                      </a:endParaRPr>
                    </a:p>
                  </a:txBody>
                  <a:tcPr marL="9525" marR="9525" marT="9525" marB="0" anchor="b"/>
                </a:tc>
                <a:tc>
                  <a:txBody>
                    <a:bodyPr/>
                    <a:lstStyle/>
                    <a:p>
                      <a:pPr algn="l" fontAlgn="b"/>
                      <a:r>
                        <a:rPr lang="en-US" sz="1100" u="none" strike="noStrike">
                          <a:effectLst/>
                          <a:latin typeface="Palatino Linotype" panose="02040502050505030304" pitchFamily="18" charset="0"/>
                        </a:rPr>
                        <a:t>10:30 - 12:30</a:t>
                      </a:r>
                      <a:endParaRPr lang="en-US" sz="1100" b="0" i="0" u="none" strike="noStrike">
                        <a:solidFill>
                          <a:srgbClr val="000000"/>
                        </a:solidFill>
                        <a:effectLst/>
                        <a:latin typeface="Palatino Linotype" panose="02040502050505030304" pitchFamily="18" charset="0"/>
                      </a:endParaRPr>
                    </a:p>
                  </a:txBody>
                  <a:tcPr marL="9525" marR="9525" marT="9525" marB="0" anchor="b"/>
                </a:tc>
                <a:tc>
                  <a:txBody>
                    <a:bodyPr/>
                    <a:lstStyle/>
                    <a:p>
                      <a:pPr algn="l" fontAlgn="b"/>
                      <a:r>
                        <a:rPr lang="en-US" sz="1100" u="none" strike="noStrike">
                          <a:effectLst/>
                          <a:latin typeface="Palatino Linotype" panose="02040502050505030304" pitchFamily="18" charset="0"/>
                        </a:rPr>
                        <a:t>Ae</a:t>
                      </a:r>
                      <a:endParaRPr lang="en-US" sz="1100" b="0" i="0" u="none" strike="noStrike">
                        <a:solidFill>
                          <a:srgbClr val="000000"/>
                        </a:solidFill>
                        <a:effectLst/>
                        <a:latin typeface="Palatino Linotype" panose="02040502050505030304" pitchFamily="18" charset="0"/>
                      </a:endParaRPr>
                    </a:p>
                  </a:txBody>
                  <a:tcPr marL="9525" marR="9525" marT="9525" marB="0" anchor="b"/>
                </a:tc>
                <a:tc>
                  <a:txBody>
                    <a:bodyPr/>
                    <a:lstStyle/>
                    <a:p>
                      <a:pPr algn="l" fontAlgn="b"/>
                      <a:r>
                        <a:rPr lang="en-US" sz="1100" u="none" strike="noStrike" dirty="0">
                          <a:effectLst/>
                          <a:latin typeface="Palatino Linotype" panose="02040502050505030304" pitchFamily="18" charset="0"/>
                        </a:rPr>
                        <a:t>Tutoring 8: Algorithm</a:t>
                      </a:r>
                      <a:endParaRPr lang="en-US" sz="1100" b="0" i="0" u="none" strike="noStrike" dirty="0">
                        <a:solidFill>
                          <a:srgbClr val="000000"/>
                        </a:solidFill>
                        <a:effectLst/>
                        <a:latin typeface="Palatino Linotype" panose="02040502050505030304" pitchFamily="18" charset="0"/>
                      </a:endParaRPr>
                    </a:p>
                  </a:txBody>
                  <a:tcPr marL="9525" marR="9525" marT="9525" marB="0" anchor="b"/>
                </a:tc>
                <a:extLst>
                  <a:ext uri="{0D108BD9-81ED-4DB2-BD59-A6C34878D82A}">
                    <a16:rowId xmlns:a16="http://schemas.microsoft.com/office/drawing/2014/main" val="2839044318"/>
                  </a:ext>
                </a:extLst>
              </a:tr>
              <a:tr h="190500">
                <a:tc>
                  <a:txBody>
                    <a:bodyPr/>
                    <a:lstStyle/>
                    <a:p>
                      <a:pPr algn="r" fontAlgn="b"/>
                      <a:r>
                        <a:rPr lang="en-US" sz="1100" u="none" strike="noStrike">
                          <a:effectLst/>
                          <a:latin typeface="Palatino Linotype" panose="02040502050505030304" pitchFamily="18" charset="0"/>
                        </a:rPr>
                        <a:t>5/23/24</a:t>
                      </a:r>
                      <a:endParaRPr lang="en-US" sz="1100" b="0" i="0" u="none" strike="noStrike">
                        <a:solidFill>
                          <a:srgbClr val="000000"/>
                        </a:solidFill>
                        <a:effectLst/>
                        <a:latin typeface="Palatino Linotype" panose="02040502050505030304" pitchFamily="18" charset="0"/>
                      </a:endParaRPr>
                    </a:p>
                  </a:txBody>
                  <a:tcPr marL="9525" marR="9525" marT="9525" marB="0" anchor="b"/>
                </a:tc>
                <a:tc>
                  <a:txBody>
                    <a:bodyPr/>
                    <a:lstStyle/>
                    <a:p>
                      <a:pPr algn="l" fontAlgn="b"/>
                      <a:r>
                        <a:rPr lang="en-US" sz="1100" u="none" strike="noStrike">
                          <a:effectLst/>
                          <a:latin typeface="Palatino Linotype" panose="02040502050505030304" pitchFamily="18" charset="0"/>
                        </a:rPr>
                        <a:t>10:30 - 12:30</a:t>
                      </a:r>
                      <a:endParaRPr lang="en-US" sz="1100" b="0" i="0" u="none" strike="noStrike">
                        <a:solidFill>
                          <a:srgbClr val="000000"/>
                        </a:solidFill>
                        <a:effectLst/>
                        <a:latin typeface="Palatino Linotype" panose="02040502050505030304" pitchFamily="18" charset="0"/>
                      </a:endParaRPr>
                    </a:p>
                  </a:txBody>
                  <a:tcPr marL="9525" marR="9525" marT="9525" marB="0" anchor="b"/>
                </a:tc>
                <a:tc>
                  <a:txBody>
                    <a:bodyPr/>
                    <a:lstStyle/>
                    <a:p>
                      <a:pPr algn="l" fontAlgn="b"/>
                      <a:r>
                        <a:rPr lang="en-US" sz="1100" u="none" strike="noStrike">
                          <a:effectLst/>
                          <a:latin typeface="Palatino Linotype" panose="02040502050505030304" pitchFamily="18" charset="0"/>
                        </a:rPr>
                        <a:t>Ae</a:t>
                      </a:r>
                      <a:endParaRPr lang="en-US" sz="1100" b="0" i="0" u="none" strike="noStrike">
                        <a:solidFill>
                          <a:srgbClr val="000000"/>
                        </a:solidFill>
                        <a:effectLst/>
                        <a:latin typeface="Palatino Linotype" panose="02040502050505030304" pitchFamily="18" charset="0"/>
                      </a:endParaRPr>
                    </a:p>
                  </a:txBody>
                  <a:tcPr marL="9525" marR="9525" marT="9525" marB="0" anchor="b"/>
                </a:tc>
                <a:tc>
                  <a:txBody>
                    <a:bodyPr/>
                    <a:lstStyle/>
                    <a:p>
                      <a:pPr algn="l" fontAlgn="b"/>
                      <a:r>
                        <a:rPr lang="en-US" sz="1100" u="none" strike="noStrike" dirty="0">
                          <a:effectLst/>
                          <a:latin typeface="Palatino Linotype" panose="02040502050505030304" pitchFamily="18" charset="0"/>
                        </a:rPr>
                        <a:t>Tutoring 9: Wrapping up</a:t>
                      </a:r>
                      <a:endParaRPr lang="en-US" sz="1100" b="0" i="0" u="none" strike="noStrike" dirty="0">
                        <a:solidFill>
                          <a:srgbClr val="000000"/>
                        </a:solidFill>
                        <a:effectLst/>
                        <a:latin typeface="Palatino Linotype" panose="02040502050505030304" pitchFamily="18" charset="0"/>
                      </a:endParaRPr>
                    </a:p>
                  </a:txBody>
                  <a:tcPr marL="9525" marR="9525" marT="9525" marB="0" anchor="b"/>
                </a:tc>
                <a:extLst>
                  <a:ext uri="{0D108BD9-81ED-4DB2-BD59-A6C34878D82A}">
                    <a16:rowId xmlns:a16="http://schemas.microsoft.com/office/drawing/2014/main" val="2470199669"/>
                  </a:ext>
                </a:extLst>
              </a:tr>
              <a:tr h="190500">
                <a:tc>
                  <a:txBody>
                    <a:bodyPr/>
                    <a:lstStyle/>
                    <a:p>
                      <a:pPr algn="r" fontAlgn="b"/>
                      <a:r>
                        <a:rPr lang="en-US" sz="1100" u="none" strike="noStrike">
                          <a:effectLst/>
                          <a:latin typeface="Palatino Linotype" panose="02040502050505030304" pitchFamily="18" charset="0"/>
                        </a:rPr>
                        <a:t>5/28/24</a:t>
                      </a:r>
                      <a:endParaRPr lang="en-US" sz="1100" b="0" i="0" u="none" strike="noStrike">
                        <a:solidFill>
                          <a:srgbClr val="000000"/>
                        </a:solidFill>
                        <a:effectLst/>
                        <a:latin typeface="Palatino Linotype" panose="02040502050505030304" pitchFamily="18" charset="0"/>
                      </a:endParaRPr>
                    </a:p>
                  </a:txBody>
                  <a:tcPr marL="9525" marR="9525" marT="9525" marB="0" anchor="b"/>
                </a:tc>
                <a:tc>
                  <a:txBody>
                    <a:bodyPr/>
                    <a:lstStyle/>
                    <a:p>
                      <a:pPr algn="l" fontAlgn="b"/>
                      <a:r>
                        <a:rPr lang="en-US" sz="1100" u="none" strike="noStrike">
                          <a:effectLst/>
                          <a:latin typeface="Palatino Linotype" panose="02040502050505030304" pitchFamily="18" charset="0"/>
                        </a:rPr>
                        <a:t>14:30 - 16:30</a:t>
                      </a:r>
                      <a:endParaRPr lang="en-US" sz="1100" b="0" i="0" u="none" strike="noStrike">
                        <a:solidFill>
                          <a:srgbClr val="000000"/>
                        </a:solidFill>
                        <a:effectLst/>
                        <a:latin typeface="Palatino Linotype" panose="02040502050505030304" pitchFamily="18" charset="0"/>
                      </a:endParaRPr>
                    </a:p>
                  </a:txBody>
                  <a:tcPr marL="9525" marR="9525" marT="9525" marB="0" anchor="b"/>
                </a:tc>
                <a:tc>
                  <a:txBody>
                    <a:bodyPr/>
                    <a:lstStyle/>
                    <a:p>
                      <a:pPr algn="l" fontAlgn="b"/>
                      <a:r>
                        <a:rPr lang="en-US" sz="1100" u="none" strike="noStrike">
                          <a:effectLst/>
                          <a:latin typeface="Palatino Linotype" panose="02040502050505030304" pitchFamily="18" charset="0"/>
                        </a:rPr>
                        <a:t>Te</a:t>
                      </a:r>
                      <a:endParaRPr lang="en-US" sz="1100" b="0" i="0" u="none" strike="noStrike">
                        <a:solidFill>
                          <a:srgbClr val="000000"/>
                        </a:solidFill>
                        <a:effectLst/>
                        <a:latin typeface="Palatino Linotype" panose="02040502050505030304" pitchFamily="18" charset="0"/>
                      </a:endParaRPr>
                    </a:p>
                  </a:txBody>
                  <a:tcPr marL="9525" marR="9525" marT="9525" marB="0" anchor="b"/>
                </a:tc>
                <a:tc>
                  <a:txBody>
                    <a:bodyPr/>
                    <a:lstStyle/>
                    <a:p>
                      <a:pPr algn="l" fontAlgn="b"/>
                      <a:r>
                        <a:rPr lang="en-US" sz="1100" u="none" strike="noStrike" dirty="0">
                          <a:effectLst/>
                          <a:latin typeface="Palatino Linotype" panose="02040502050505030304" pitchFamily="18" charset="0"/>
                        </a:rPr>
                        <a:t>Tutoring 10: Bonus</a:t>
                      </a:r>
                      <a:endParaRPr lang="en-US" sz="1100" b="0" i="0" u="none" strike="noStrike" dirty="0">
                        <a:solidFill>
                          <a:srgbClr val="000000"/>
                        </a:solidFill>
                        <a:effectLst/>
                        <a:latin typeface="Palatino Linotype" panose="02040502050505030304" pitchFamily="18" charset="0"/>
                      </a:endParaRPr>
                    </a:p>
                  </a:txBody>
                  <a:tcPr marL="9525" marR="9525" marT="9525" marB="0" anchor="b"/>
                </a:tc>
                <a:extLst>
                  <a:ext uri="{0D108BD9-81ED-4DB2-BD59-A6C34878D82A}">
                    <a16:rowId xmlns:a16="http://schemas.microsoft.com/office/drawing/2014/main" val="3511441258"/>
                  </a:ext>
                </a:extLst>
              </a:tr>
            </a:tbl>
          </a:graphicData>
        </a:graphic>
      </p:graphicFrame>
      <p:sp>
        <p:nvSpPr>
          <p:cNvPr id="10" name="Rectangle 9">
            <a:extLst>
              <a:ext uri="{FF2B5EF4-FFF2-40B4-BE49-F238E27FC236}">
                <a16:creationId xmlns:a16="http://schemas.microsoft.com/office/drawing/2014/main" id="{4E7D4549-1278-F561-6F52-3ED2B7CE9299}"/>
              </a:ext>
            </a:extLst>
          </p:cNvPr>
          <p:cNvSpPr/>
          <p:nvPr/>
        </p:nvSpPr>
        <p:spPr>
          <a:xfrm rot="19602088">
            <a:off x="6407476" y="3825525"/>
            <a:ext cx="5035495" cy="470867"/>
          </a:xfrm>
          <a:prstGeom prst="rect">
            <a:avLst/>
          </a:prstGeom>
          <a:solidFill>
            <a:srgbClr val="FFFF00"/>
          </a:solid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latin typeface="Palatino Linotype" panose="02040502050505030304" pitchFamily="18" charset="0"/>
              </a:rPr>
              <a:t>To be confirmed</a:t>
            </a:r>
            <a:endParaRPr lang="en-IT" sz="2400" b="1" dirty="0">
              <a:solidFill>
                <a:schemeClr val="tx1"/>
              </a:solidFill>
              <a:latin typeface="Palatino Linotype" panose="02040502050505030304" pitchFamily="18" charset="0"/>
            </a:endParaRPr>
          </a:p>
        </p:txBody>
      </p:sp>
    </p:spTree>
    <p:extLst>
      <p:ext uri="{BB962C8B-B14F-4D97-AF65-F5344CB8AC3E}">
        <p14:creationId xmlns:p14="http://schemas.microsoft.com/office/powerpoint/2010/main" val="373354545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a:t>Discord</a:t>
            </a:r>
            <a:r>
              <a:rPr lang="it-IT" dirty="0"/>
              <a:t> server</a:t>
            </a:r>
            <a:endParaRPr lang="en-GB" dirty="0"/>
          </a:p>
        </p:txBody>
      </p:sp>
      <p:sp>
        <p:nvSpPr>
          <p:cNvPr id="3" name="Segnaposto contenuto 2"/>
          <p:cNvSpPr>
            <a:spLocks noGrp="1"/>
          </p:cNvSpPr>
          <p:nvPr>
            <p:ph idx="1"/>
          </p:nvPr>
        </p:nvSpPr>
        <p:spPr>
          <a:xfrm>
            <a:off x="428172" y="4078014"/>
            <a:ext cx="11368314" cy="2525986"/>
          </a:xfrm>
        </p:spPr>
        <p:txBody>
          <a:bodyPr>
            <a:normAutofit/>
          </a:bodyPr>
          <a:lstStyle/>
          <a:p>
            <a:r>
              <a:rPr lang="en-US" dirty="0"/>
              <a:t>Join the Discord server to get in touch and ask questions</a:t>
            </a:r>
          </a:p>
          <a:p>
            <a:endParaRPr lang="en-US" dirty="0"/>
          </a:p>
          <a:p>
            <a:r>
              <a:rPr lang="en-US" b="1" dirty="0"/>
              <a:t>Link: </a:t>
            </a:r>
            <a:r>
              <a:rPr lang="en-US" b="1" dirty="0">
                <a:solidFill>
                  <a:srgbClr val="C00000"/>
                </a:solidFill>
              </a:rPr>
              <a:t>https://</a:t>
            </a:r>
            <a:r>
              <a:rPr lang="en-US" b="1" dirty="0" err="1">
                <a:solidFill>
                  <a:srgbClr val="C00000"/>
                </a:solidFill>
              </a:rPr>
              <a:t>discord.gg</a:t>
            </a:r>
            <a:r>
              <a:rPr lang="en-US" b="1" dirty="0">
                <a:solidFill>
                  <a:srgbClr val="C00000"/>
                </a:solidFill>
              </a:rPr>
              <a:t>/j76A3D27bm</a:t>
            </a:r>
          </a:p>
        </p:txBody>
      </p:sp>
      <p:sp>
        <p:nvSpPr>
          <p:cNvPr id="6" name="Segnaposto numero diapositiva 5"/>
          <p:cNvSpPr>
            <a:spLocks noGrp="1"/>
          </p:cNvSpPr>
          <p:nvPr>
            <p:ph type="sldNum" sz="quarter" idx="12"/>
          </p:nvPr>
        </p:nvSpPr>
        <p:spPr/>
        <p:txBody>
          <a:bodyPr/>
          <a:lstStyle/>
          <a:p>
            <a:fld id="{31DE2C5B-556E-47B8-A792-024C2FCA4ACC}" type="slidenum">
              <a:rPr lang="en-GB" smtClean="0"/>
              <a:t>37</a:t>
            </a:fld>
            <a:endParaRPr lang="en-GB"/>
          </a:p>
        </p:txBody>
      </p:sp>
      <p:sp>
        <p:nvSpPr>
          <p:cNvPr id="4" name="Rectangle 3">
            <a:extLst>
              <a:ext uri="{FF2B5EF4-FFF2-40B4-BE49-F238E27FC236}">
                <a16:creationId xmlns:a16="http://schemas.microsoft.com/office/drawing/2014/main" id="{5D1AC048-8C83-67B3-5EE4-E840F3A88B0D}"/>
              </a:ext>
            </a:extLst>
          </p:cNvPr>
          <p:cNvSpPr/>
          <p:nvPr/>
        </p:nvSpPr>
        <p:spPr>
          <a:xfrm>
            <a:off x="9931940" y="326801"/>
            <a:ext cx="1692502" cy="470867"/>
          </a:xfrm>
          <a:prstGeom prst="rect">
            <a:avLst/>
          </a:prstGeom>
          <a:solidFill>
            <a:srgbClr val="FFFF00"/>
          </a:solid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T" sz="2400" b="1">
                <a:solidFill>
                  <a:schemeClr val="tx1"/>
                </a:solidFill>
                <a:latin typeface="Palatino Linotype" panose="02040502050505030304" pitchFamily="18" charset="0"/>
              </a:rPr>
              <a:t>New</a:t>
            </a:r>
            <a:endParaRPr lang="en-IT" sz="2400" b="1" dirty="0">
              <a:solidFill>
                <a:schemeClr val="tx1"/>
              </a:solidFill>
              <a:latin typeface="Palatino Linotype" panose="02040502050505030304" pitchFamily="18" charset="0"/>
            </a:endParaRPr>
          </a:p>
        </p:txBody>
      </p:sp>
      <p:pic>
        <p:nvPicPr>
          <p:cNvPr id="8" name="Picture 7" descr="A logo with text on it&#10;&#10;Description automatically generated">
            <a:extLst>
              <a:ext uri="{FF2B5EF4-FFF2-40B4-BE49-F238E27FC236}">
                <a16:creationId xmlns:a16="http://schemas.microsoft.com/office/drawing/2014/main" id="{7B03028D-19EA-9E88-FA17-669E796A6B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39927" y="1563794"/>
            <a:ext cx="1865206" cy="1865206"/>
          </a:xfrm>
          <a:prstGeom prst="rect">
            <a:avLst/>
          </a:prstGeom>
          <a:ln>
            <a:solidFill>
              <a:srgbClr val="C00000"/>
            </a:solidFill>
          </a:ln>
        </p:spPr>
      </p:pic>
      <p:pic>
        <p:nvPicPr>
          <p:cNvPr id="1026" name="Picture 2" descr="Discord Proxy - Altri proxy - FineProxy.org">
            <a:extLst>
              <a:ext uri="{FF2B5EF4-FFF2-40B4-BE49-F238E27FC236}">
                <a16:creationId xmlns:a16="http://schemas.microsoft.com/office/drawing/2014/main" id="{25AECF0B-2128-FA74-A95A-7A0E6938F9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72085" y="1788281"/>
            <a:ext cx="1865206" cy="1416231"/>
          </a:xfrm>
          <a:prstGeom prst="rect">
            <a:avLst/>
          </a:prstGeom>
          <a:noFill/>
          <a:extLst>
            <a:ext uri="{909E8E84-426E-40DD-AFC4-6F175D3DCCD1}">
              <a14:hiddenFill xmlns:a14="http://schemas.microsoft.com/office/drawing/2010/main">
                <a:solidFill>
                  <a:srgbClr val="FFFFFF"/>
                </a:solidFill>
              </a14:hiddenFill>
            </a:ext>
          </a:extLst>
        </p:spPr>
      </p:pic>
      <p:pic>
        <p:nvPicPr>
          <p:cNvPr id="12" name="Graphic 11" descr="Add with solid fill">
            <a:extLst>
              <a:ext uri="{FF2B5EF4-FFF2-40B4-BE49-F238E27FC236}">
                <a16:creationId xmlns:a16="http://schemas.microsoft.com/office/drawing/2014/main" id="{5C0821A2-37BC-BAFE-EED5-38C7E19F325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860009" y="2272850"/>
            <a:ext cx="457200" cy="457200"/>
          </a:xfrm>
          <a:prstGeom prst="rect">
            <a:avLst/>
          </a:prstGeom>
        </p:spPr>
      </p:pic>
      <p:pic>
        <p:nvPicPr>
          <p:cNvPr id="9" name="Picture 8" descr="A qr code with a white background&#10;&#10;Description automatically generated">
            <a:extLst>
              <a:ext uri="{FF2B5EF4-FFF2-40B4-BE49-F238E27FC236}">
                <a16:creationId xmlns:a16="http://schemas.microsoft.com/office/drawing/2014/main" id="{90046EB7-6187-6A4A-1324-88C6CC67B15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990172" y="3492858"/>
            <a:ext cx="2426741" cy="2426741"/>
          </a:xfrm>
          <a:prstGeom prst="rect">
            <a:avLst/>
          </a:prstGeom>
        </p:spPr>
      </p:pic>
    </p:spTree>
    <p:extLst>
      <p:ext uri="{BB962C8B-B14F-4D97-AF65-F5344CB8AC3E}">
        <p14:creationId xmlns:p14="http://schemas.microsoft.com/office/powerpoint/2010/main" val="22379530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dirty="0"/>
              <a:t>What is the course about?</a:t>
            </a:r>
          </a:p>
        </p:txBody>
      </p:sp>
      <p:sp>
        <p:nvSpPr>
          <p:cNvPr id="3" name="Segnaposto contenuto 2"/>
          <p:cNvSpPr>
            <a:spLocks noGrp="1"/>
          </p:cNvSpPr>
          <p:nvPr>
            <p:ph idx="1"/>
          </p:nvPr>
        </p:nvSpPr>
        <p:spPr>
          <a:xfrm>
            <a:off x="428172" y="1843433"/>
            <a:ext cx="9303657" cy="4858203"/>
          </a:xfrm>
        </p:spPr>
        <p:txBody>
          <a:bodyPr/>
          <a:lstStyle/>
          <a:p>
            <a:r>
              <a:rPr lang="en-US" b="1" dirty="0"/>
              <a:t>E-health</a:t>
            </a:r>
            <a:r>
              <a:rPr lang="en-US" dirty="0"/>
              <a:t> or </a:t>
            </a:r>
            <a:r>
              <a:rPr lang="en-US" b="1" dirty="0"/>
              <a:t>digital health</a:t>
            </a:r>
            <a:r>
              <a:rPr lang="en-US" dirty="0"/>
              <a:t>: The use of modern Information and Communication Technologies (ICT) to efficiently deliver all kinds of healthcare services</a:t>
            </a:r>
          </a:p>
          <a:p>
            <a:pPr lvl="1"/>
            <a:r>
              <a:rPr lang="en-US" dirty="0"/>
              <a:t>Examples: EHR, telemedicine systems</a:t>
            </a:r>
          </a:p>
          <a:p>
            <a:pPr lvl="1"/>
            <a:endParaRPr lang="en-US" dirty="0"/>
          </a:p>
          <a:p>
            <a:r>
              <a:rPr lang="en-US" b="1" dirty="0"/>
              <a:t>Wearables</a:t>
            </a:r>
            <a:r>
              <a:rPr lang="en-US" dirty="0"/>
              <a:t>: electronic devices worn close to and/or on the surface of the skin, which detect, analyze and transmit biomedical data, such as heart rate, activity, blood pressure, temperature, etc.</a:t>
            </a:r>
          </a:p>
          <a:p>
            <a:endParaRPr lang="en-US" b="1" dirty="0"/>
          </a:p>
          <a:p>
            <a:r>
              <a:rPr lang="en-US" b="1" dirty="0"/>
              <a:t>Internet-of-thing (</a:t>
            </a:r>
            <a:r>
              <a:rPr lang="en-US" b="1" dirty="0" err="1"/>
              <a:t>IoT</a:t>
            </a:r>
            <a:r>
              <a:rPr lang="en-US" b="1" dirty="0"/>
              <a:t>) wearables</a:t>
            </a:r>
            <a:r>
              <a:rPr lang="en-US" dirty="0"/>
              <a:t>: Wearables that connect and exchange data with other devices (wearable or not) and systems over the Internet or other communication networks</a:t>
            </a:r>
          </a:p>
          <a:p>
            <a:pPr lvl="1"/>
            <a:endParaRPr lang="en-GB" dirty="0"/>
          </a:p>
        </p:txBody>
      </p:sp>
      <p:sp>
        <p:nvSpPr>
          <p:cNvPr id="4" name="Ovale 3"/>
          <p:cNvSpPr/>
          <p:nvPr/>
        </p:nvSpPr>
        <p:spPr>
          <a:xfrm>
            <a:off x="9395927" y="1548881"/>
            <a:ext cx="2593910" cy="2603241"/>
          </a:xfrm>
          <a:prstGeom prst="ellipse">
            <a:avLst/>
          </a:prstGeom>
          <a:solidFill>
            <a:schemeClr val="accent6"/>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 name="Ovale 4"/>
          <p:cNvSpPr/>
          <p:nvPr/>
        </p:nvSpPr>
        <p:spPr>
          <a:xfrm>
            <a:off x="9731829" y="2038251"/>
            <a:ext cx="1980000" cy="1980000"/>
          </a:xfrm>
          <a:prstGeom prst="ellipse">
            <a:avLst/>
          </a:prstGeom>
          <a:solidFill>
            <a:schemeClr val="accent6">
              <a:lumMod val="40000"/>
              <a:lumOff val="6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CasellaDiTesto 6"/>
          <p:cNvSpPr txBox="1"/>
          <p:nvPr/>
        </p:nvSpPr>
        <p:spPr>
          <a:xfrm>
            <a:off x="9686203" y="1658767"/>
            <a:ext cx="2013358" cy="369332"/>
          </a:xfrm>
          <a:prstGeom prst="rect">
            <a:avLst/>
          </a:prstGeom>
          <a:noFill/>
        </p:spPr>
        <p:txBody>
          <a:bodyPr wrap="square" rtlCol="0">
            <a:spAutoFit/>
          </a:bodyPr>
          <a:lstStyle/>
          <a:p>
            <a:pPr algn="ctr"/>
            <a:r>
              <a:rPr lang="it-IT" dirty="0">
                <a:latin typeface="Palatino Linotype" panose="02040502050505030304" pitchFamily="18" charset="0"/>
              </a:rPr>
              <a:t>E-</a:t>
            </a:r>
            <a:r>
              <a:rPr lang="it-IT" dirty="0" err="1">
                <a:latin typeface="Palatino Linotype" panose="02040502050505030304" pitchFamily="18" charset="0"/>
              </a:rPr>
              <a:t>health</a:t>
            </a:r>
            <a:endParaRPr lang="en-GB" dirty="0">
              <a:latin typeface="Palatino Linotype" panose="02040502050505030304" pitchFamily="18" charset="0"/>
            </a:endParaRPr>
          </a:p>
        </p:txBody>
      </p:sp>
      <p:sp>
        <p:nvSpPr>
          <p:cNvPr id="8" name="CasellaDiTesto 7"/>
          <p:cNvSpPr txBox="1"/>
          <p:nvPr/>
        </p:nvSpPr>
        <p:spPr>
          <a:xfrm>
            <a:off x="9686203" y="2190047"/>
            <a:ext cx="2013358" cy="369332"/>
          </a:xfrm>
          <a:prstGeom prst="rect">
            <a:avLst/>
          </a:prstGeom>
          <a:noFill/>
        </p:spPr>
        <p:txBody>
          <a:bodyPr wrap="square" rtlCol="0">
            <a:spAutoFit/>
          </a:bodyPr>
          <a:lstStyle/>
          <a:p>
            <a:pPr algn="ctr"/>
            <a:r>
              <a:rPr lang="it-IT" dirty="0" err="1">
                <a:latin typeface="Palatino Linotype" panose="02040502050505030304" pitchFamily="18" charset="0"/>
              </a:rPr>
              <a:t>Wearables</a:t>
            </a:r>
            <a:endParaRPr lang="en-GB" dirty="0">
              <a:latin typeface="Palatino Linotype" panose="02040502050505030304" pitchFamily="18" charset="0"/>
            </a:endParaRPr>
          </a:p>
        </p:txBody>
      </p:sp>
      <p:grpSp>
        <p:nvGrpSpPr>
          <p:cNvPr id="11" name="Gruppo 10">
            <a:extLst>
              <a:ext uri="{FF2B5EF4-FFF2-40B4-BE49-F238E27FC236}">
                <a16:creationId xmlns:a16="http://schemas.microsoft.com/office/drawing/2014/main" id="{D185594D-6EAA-3F45-877F-0D678EDFDF5E}"/>
              </a:ext>
            </a:extLst>
          </p:cNvPr>
          <p:cNvGrpSpPr/>
          <p:nvPr/>
        </p:nvGrpSpPr>
        <p:grpSpPr>
          <a:xfrm>
            <a:off x="9981958" y="2693250"/>
            <a:ext cx="1467474" cy="1224000"/>
            <a:chOff x="9981958" y="2693250"/>
            <a:chExt cx="1467474" cy="1224000"/>
          </a:xfrm>
        </p:grpSpPr>
        <p:sp>
          <p:nvSpPr>
            <p:cNvPr id="6" name="Ovale 5"/>
            <p:cNvSpPr/>
            <p:nvPr/>
          </p:nvSpPr>
          <p:spPr>
            <a:xfrm>
              <a:off x="10109829" y="2693250"/>
              <a:ext cx="1224000" cy="1224000"/>
            </a:xfrm>
            <a:prstGeom prst="ellipse">
              <a:avLst/>
            </a:prstGeom>
            <a:solidFill>
              <a:srgbClr val="FFFF0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CasellaDiTesto 8"/>
            <p:cNvSpPr txBox="1"/>
            <p:nvPr/>
          </p:nvSpPr>
          <p:spPr>
            <a:xfrm>
              <a:off x="9981958" y="2946671"/>
              <a:ext cx="1467474" cy="646331"/>
            </a:xfrm>
            <a:prstGeom prst="rect">
              <a:avLst/>
            </a:prstGeom>
            <a:noFill/>
          </p:spPr>
          <p:txBody>
            <a:bodyPr wrap="square" rtlCol="0">
              <a:spAutoFit/>
            </a:bodyPr>
            <a:lstStyle/>
            <a:p>
              <a:pPr algn="ctr"/>
              <a:r>
                <a:rPr lang="it-IT" dirty="0" err="1">
                  <a:latin typeface="Palatino Linotype" panose="02040502050505030304" pitchFamily="18" charset="0"/>
                </a:rPr>
                <a:t>IoT</a:t>
              </a:r>
              <a:r>
                <a:rPr lang="it-IT" dirty="0">
                  <a:latin typeface="Palatino Linotype" panose="02040502050505030304" pitchFamily="18" charset="0"/>
                </a:rPr>
                <a:t> </a:t>
              </a:r>
              <a:r>
                <a:rPr lang="it-IT" dirty="0" err="1">
                  <a:latin typeface="Palatino Linotype" panose="02040502050505030304" pitchFamily="18" charset="0"/>
                </a:rPr>
                <a:t>wearables</a:t>
              </a:r>
              <a:endParaRPr lang="en-GB" dirty="0">
                <a:latin typeface="Palatino Linotype" panose="02040502050505030304" pitchFamily="18" charset="0"/>
              </a:endParaRPr>
            </a:p>
          </p:txBody>
        </p:sp>
      </p:grpSp>
      <p:sp>
        <p:nvSpPr>
          <p:cNvPr id="12" name="CasellaDiTesto 11"/>
          <p:cNvSpPr txBox="1"/>
          <p:nvPr/>
        </p:nvSpPr>
        <p:spPr>
          <a:xfrm>
            <a:off x="525463" y="1237255"/>
            <a:ext cx="9353725" cy="461665"/>
          </a:xfrm>
          <a:prstGeom prst="rect">
            <a:avLst/>
          </a:prstGeom>
          <a:noFill/>
        </p:spPr>
        <p:txBody>
          <a:bodyPr wrap="square" rtlCol="0">
            <a:spAutoFit/>
          </a:bodyPr>
          <a:lstStyle/>
          <a:p>
            <a:r>
              <a:rPr lang="en-US" sz="2400" b="1" dirty="0">
                <a:latin typeface="Palatino Linotype" panose="02040502050505030304" pitchFamily="18" charset="0"/>
              </a:rPr>
              <a:t>Biomedical wearable technologies…</a:t>
            </a:r>
          </a:p>
        </p:txBody>
      </p:sp>
      <p:sp>
        <p:nvSpPr>
          <p:cNvPr id="10" name="Segnaposto numero diapositiva 9"/>
          <p:cNvSpPr>
            <a:spLocks noGrp="1"/>
          </p:cNvSpPr>
          <p:nvPr>
            <p:ph type="sldNum" sz="quarter" idx="12"/>
          </p:nvPr>
        </p:nvSpPr>
        <p:spPr/>
        <p:txBody>
          <a:bodyPr/>
          <a:lstStyle/>
          <a:p>
            <a:fld id="{31DE2C5B-556E-47B8-A792-024C2FCA4ACC}" type="slidenum">
              <a:rPr lang="en-GB" smtClean="0"/>
              <a:t>4</a:t>
            </a:fld>
            <a:endParaRPr lang="en-GB"/>
          </a:p>
        </p:txBody>
      </p:sp>
    </p:spTree>
    <p:extLst>
      <p:ext uri="{BB962C8B-B14F-4D97-AF65-F5344CB8AC3E}">
        <p14:creationId xmlns:p14="http://schemas.microsoft.com/office/powerpoint/2010/main" val="32767499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p:bldP spid="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dirty="0"/>
              <a:t>What is the course about?</a:t>
            </a:r>
            <a:endParaRPr lang="en-GB" dirty="0"/>
          </a:p>
        </p:txBody>
      </p:sp>
      <p:sp>
        <p:nvSpPr>
          <p:cNvPr id="3" name="Segnaposto contenuto 2"/>
          <p:cNvSpPr>
            <a:spLocks noGrp="1"/>
          </p:cNvSpPr>
          <p:nvPr>
            <p:ph idx="1"/>
          </p:nvPr>
        </p:nvSpPr>
        <p:spPr>
          <a:xfrm>
            <a:off x="428172" y="1914007"/>
            <a:ext cx="11368314" cy="2941457"/>
          </a:xfrm>
        </p:spPr>
        <p:txBody>
          <a:bodyPr/>
          <a:lstStyle/>
          <a:p>
            <a:r>
              <a:rPr lang="en-US" dirty="0"/>
              <a:t>Our society is facing some important global health challenges</a:t>
            </a:r>
          </a:p>
          <a:p>
            <a:pPr lvl="1"/>
            <a:r>
              <a:rPr lang="en-US" b="1" dirty="0"/>
              <a:t>Lifestyle-related illnesses </a:t>
            </a:r>
            <a:r>
              <a:rPr lang="en-US" dirty="0"/>
              <a:t>driven by sedentary life, consumption of processed and fast foods, alcohol drinking and smoking</a:t>
            </a:r>
            <a:endParaRPr lang="en-US" b="1" dirty="0"/>
          </a:p>
          <a:p>
            <a:pPr lvl="2"/>
            <a:r>
              <a:rPr lang="en-US" dirty="0"/>
              <a:t>Need to change the paradigm of healthcare, from a mostly reactive system to a </a:t>
            </a:r>
            <a:r>
              <a:rPr lang="en-US" b="1" dirty="0"/>
              <a:t>proactive system</a:t>
            </a:r>
            <a:endParaRPr lang="en-US" dirty="0"/>
          </a:p>
          <a:p>
            <a:pPr lvl="1"/>
            <a:endParaRPr lang="en-US" dirty="0"/>
          </a:p>
          <a:p>
            <a:pPr lvl="1"/>
            <a:r>
              <a:rPr lang="en-US" b="1" dirty="0"/>
              <a:t>Population ageing</a:t>
            </a:r>
            <a:r>
              <a:rPr lang="en-US" dirty="0"/>
              <a:t> rises </a:t>
            </a:r>
            <a:r>
              <a:rPr lang="en-US" dirty="0">
                <a:sym typeface="Wingdings" panose="05000000000000000000" pitchFamily="2" charset="2"/>
              </a:rPr>
              <a:t>the demand of health services and the healthcare expenditure.</a:t>
            </a:r>
          </a:p>
          <a:p>
            <a:pPr lvl="2"/>
            <a:r>
              <a:rPr lang="en-US" dirty="0">
                <a:sym typeface="Wingdings" panose="05000000000000000000" pitchFamily="2" charset="2"/>
              </a:rPr>
              <a:t>Need to </a:t>
            </a:r>
            <a:r>
              <a:rPr lang="en-US" b="1" dirty="0">
                <a:sym typeface="Wingdings" panose="05000000000000000000" pitchFamily="2" charset="2"/>
              </a:rPr>
              <a:t>decentralizing the healthcare </a:t>
            </a:r>
          </a:p>
          <a:p>
            <a:pPr lvl="2"/>
            <a:r>
              <a:rPr lang="en-US" dirty="0">
                <a:sym typeface="Wingdings" panose="05000000000000000000" pitchFamily="2" charset="2"/>
              </a:rPr>
              <a:t>Covid-19 pandemic called for urgent delivery of healthcare at home</a:t>
            </a:r>
            <a:endParaRPr lang="en-US" dirty="0"/>
          </a:p>
        </p:txBody>
      </p:sp>
      <p:sp>
        <p:nvSpPr>
          <p:cNvPr id="5" name="CasellaDiTesto 4"/>
          <p:cNvSpPr txBox="1"/>
          <p:nvPr/>
        </p:nvSpPr>
        <p:spPr>
          <a:xfrm>
            <a:off x="525463" y="1237255"/>
            <a:ext cx="9353725" cy="461665"/>
          </a:xfrm>
          <a:prstGeom prst="rect">
            <a:avLst/>
          </a:prstGeom>
          <a:noFill/>
        </p:spPr>
        <p:txBody>
          <a:bodyPr wrap="square" rtlCol="0">
            <a:spAutoFit/>
          </a:bodyPr>
          <a:lstStyle/>
          <a:p>
            <a:r>
              <a:rPr lang="en-US" sz="2400" b="1" dirty="0">
                <a:latin typeface="Palatino Linotype" panose="02040502050505030304" pitchFamily="18" charset="0"/>
              </a:rPr>
              <a:t>… for healthcare and wellbeing</a:t>
            </a:r>
          </a:p>
        </p:txBody>
      </p:sp>
      <p:sp>
        <p:nvSpPr>
          <p:cNvPr id="4" name="Rettangolo 3"/>
          <p:cNvSpPr/>
          <p:nvPr/>
        </p:nvSpPr>
        <p:spPr>
          <a:xfrm>
            <a:off x="411843" y="5003175"/>
            <a:ext cx="11368314" cy="935334"/>
          </a:xfrm>
          <a:prstGeom prst="rect">
            <a:avLst/>
          </a:prstGeom>
          <a:solidFill>
            <a:schemeClr val="bg1"/>
          </a:solid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latin typeface="Palatino Linotype" panose="02040502050505030304" pitchFamily="18" charset="0"/>
              </a:rPr>
              <a:t>Biomedical wearable technologies are fundamental to make healthcare scalable and accessible outside the hospital setting and deliver personalized and preventive health services</a:t>
            </a:r>
            <a:r>
              <a:rPr lang="en-US" sz="2400" b="1" dirty="0">
                <a:solidFill>
                  <a:schemeClr val="tx1"/>
                </a:solidFill>
                <a:latin typeface="Palatino Linotype" panose="02040502050505030304" pitchFamily="18" charset="0"/>
              </a:rPr>
              <a:t>  </a:t>
            </a:r>
          </a:p>
        </p:txBody>
      </p:sp>
      <p:sp>
        <p:nvSpPr>
          <p:cNvPr id="6" name="Segnaposto numero diapositiva 5"/>
          <p:cNvSpPr>
            <a:spLocks noGrp="1"/>
          </p:cNvSpPr>
          <p:nvPr>
            <p:ph type="sldNum" sz="quarter" idx="12"/>
          </p:nvPr>
        </p:nvSpPr>
        <p:spPr/>
        <p:txBody>
          <a:bodyPr/>
          <a:lstStyle/>
          <a:p>
            <a:fld id="{31DE2C5B-556E-47B8-A792-024C2FCA4ACC}" type="slidenum">
              <a:rPr lang="en-GB" smtClean="0"/>
              <a:t>5</a:t>
            </a:fld>
            <a:endParaRPr lang="en-GB"/>
          </a:p>
        </p:txBody>
      </p:sp>
    </p:spTree>
    <p:extLst>
      <p:ext uri="{BB962C8B-B14F-4D97-AF65-F5344CB8AC3E}">
        <p14:creationId xmlns:p14="http://schemas.microsoft.com/office/powerpoint/2010/main" val="1350714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dirty="0"/>
              <a:t>Towards a new model of healthcare</a:t>
            </a:r>
          </a:p>
        </p:txBody>
      </p:sp>
      <p:sp>
        <p:nvSpPr>
          <p:cNvPr id="5" name="Segnaposto contenuto 5"/>
          <p:cNvSpPr>
            <a:spLocks noGrp="1"/>
          </p:cNvSpPr>
          <p:nvPr>
            <p:ph idx="1"/>
          </p:nvPr>
        </p:nvSpPr>
        <p:spPr>
          <a:xfrm>
            <a:off x="428172" y="1361167"/>
            <a:ext cx="11368314" cy="5320987"/>
          </a:xfrm>
        </p:spPr>
        <p:txBody>
          <a:bodyPr>
            <a:normAutofit/>
          </a:bodyPr>
          <a:lstStyle/>
          <a:p>
            <a:r>
              <a:rPr lang="en-US" b="1" dirty="0"/>
              <a:t>Traditional healthcare system</a:t>
            </a:r>
            <a:r>
              <a:rPr lang="en-US" dirty="0"/>
              <a:t>:</a:t>
            </a:r>
          </a:p>
          <a:p>
            <a:pPr lvl="1"/>
            <a:r>
              <a:rPr lang="en-US" b="1" dirty="0"/>
              <a:t>Reactive</a:t>
            </a:r>
            <a:r>
              <a:rPr lang="en-US" dirty="0"/>
              <a:t>: focused on treating</a:t>
            </a:r>
          </a:p>
          <a:p>
            <a:pPr lvl="1"/>
            <a:r>
              <a:rPr lang="en-US" b="1" dirty="0"/>
              <a:t>Centralized</a:t>
            </a:r>
            <a:r>
              <a:rPr lang="en-US" dirty="0"/>
              <a:t>: healthcare at hospitals</a:t>
            </a:r>
          </a:p>
          <a:p>
            <a:pPr lvl="1"/>
            <a:r>
              <a:rPr lang="en-US" b="1" dirty="0"/>
              <a:t>Population-based</a:t>
            </a:r>
            <a:r>
              <a:rPr lang="en-US" dirty="0"/>
              <a:t>: maximizing health outcomes of a certain population </a:t>
            </a:r>
          </a:p>
          <a:p>
            <a:pPr lvl="1"/>
            <a:r>
              <a:rPr lang="en-US" b="1" dirty="0"/>
              <a:t>Doctor-centric</a:t>
            </a:r>
            <a:r>
              <a:rPr lang="en-US" dirty="0"/>
              <a:t>: only </a:t>
            </a:r>
            <a:r>
              <a:rPr lang="en-GB" dirty="0"/>
              <a:t>doctor responsible for the patient's care</a:t>
            </a:r>
          </a:p>
          <a:p>
            <a:pPr lvl="1"/>
            <a:endParaRPr lang="en-US" dirty="0"/>
          </a:p>
          <a:p>
            <a:r>
              <a:rPr lang="en-US" dirty="0"/>
              <a:t>Biomedical wearable technologies play an important role in realizing a </a:t>
            </a:r>
            <a:r>
              <a:rPr lang="en-US" b="1" dirty="0"/>
              <a:t>new model of healthcare </a:t>
            </a:r>
            <a:r>
              <a:rPr lang="en-US" dirty="0"/>
              <a:t>which is:</a:t>
            </a:r>
          </a:p>
          <a:p>
            <a:pPr lvl="1"/>
            <a:r>
              <a:rPr lang="en-GB" b="1" dirty="0"/>
              <a:t>Decentralized</a:t>
            </a:r>
            <a:r>
              <a:rPr lang="en-GB" dirty="0"/>
              <a:t>: healthcare at home to reduce pressure on hospitals</a:t>
            </a:r>
          </a:p>
          <a:p>
            <a:pPr lvl="1"/>
            <a:r>
              <a:rPr lang="en-US" b="1" dirty="0"/>
              <a:t>Proactive</a:t>
            </a:r>
            <a:r>
              <a:rPr lang="en-US" dirty="0"/>
              <a:t>: focused on prevention</a:t>
            </a:r>
          </a:p>
          <a:p>
            <a:pPr lvl="1"/>
            <a:r>
              <a:rPr lang="en-GB" b="1" dirty="0"/>
              <a:t>Personalized</a:t>
            </a:r>
            <a:r>
              <a:rPr lang="en-GB" dirty="0"/>
              <a:t>: maximising the health outcomes of single individuals</a:t>
            </a:r>
          </a:p>
          <a:p>
            <a:pPr lvl="1"/>
            <a:r>
              <a:rPr lang="en-GB" b="1" dirty="0"/>
              <a:t>Participatory</a:t>
            </a:r>
            <a:r>
              <a:rPr lang="en-GB" dirty="0"/>
              <a:t>: engaging individuals in the healthcare process</a:t>
            </a:r>
          </a:p>
          <a:p>
            <a:pPr lvl="1"/>
            <a:r>
              <a:rPr lang="en-US" b="1" dirty="0"/>
              <a:t>Sustainable</a:t>
            </a:r>
            <a:r>
              <a:rPr lang="it-IT" dirty="0"/>
              <a:t>: </a:t>
            </a:r>
            <a:r>
              <a:rPr lang="en-GB" dirty="0"/>
              <a:t>better management of resources, patient prioritization</a:t>
            </a:r>
          </a:p>
        </p:txBody>
      </p:sp>
      <p:sp>
        <p:nvSpPr>
          <p:cNvPr id="3" name="Segnaposto numero diapositiva 2"/>
          <p:cNvSpPr>
            <a:spLocks noGrp="1"/>
          </p:cNvSpPr>
          <p:nvPr>
            <p:ph type="sldNum" sz="quarter" idx="12"/>
          </p:nvPr>
        </p:nvSpPr>
        <p:spPr/>
        <p:txBody>
          <a:bodyPr/>
          <a:lstStyle/>
          <a:p>
            <a:fld id="{31DE2C5B-556E-47B8-A792-024C2FCA4ACC}" type="slidenum">
              <a:rPr lang="en-GB" smtClean="0"/>
              <a:t>6</a:t>
            </a:fld>
            <a:endParaRPr lang="en-GB"/>
          </a:p>
        </p:txBody>
      </p:sp>
    </p:spTree>
    <p:extLst>
      <p:ext uri="{BB962C8B-B14F-4D97-AF65-F5344CB8AC3E}">
        <p14:creationId xmlns:p14="http://schemas.microsoft.com/office/powerpoint/2010/main" val="140320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8" end="8"/>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9" end="9"/>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10" end="1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p:cNvSpPr>
            <a:spLocks noGrp="1"/>
          </p:cNvSpPr>
          <p:nvPr>
            <p:ph type="title"/>
          </p:nvPr>
        </p:nvSpPr>
        <p:spPr/>
        <p:txBody>
          <a:bodyPr>
            <a:normAutofit fontScale="90000"/>
          </a:bodyPr>
          <a:lstStyle/>
          <a:p>
            <a:r>
              <a:rPr lang="it-IT" dirty="0" err="1"/>
              <a:t>Examples</a:t>
            </a:r>
            <a:r>
              <a:rPr lang="it-IT" dirty="0"/>
              <a:t> of </a:t>
            </a:r>
            <a:r>
              <a:rPr lang="it-IT" dirty="0" err="1"/>
              <a:t>biomedical</a:t>
            </a:r>
            <a:r>
              <a:rPr lang="it-IT" dirty="0"/>
              <a:t> wearable </a:t>
            </a:r>
            <a:r>
              <a:rPr lang="it-IT" dirty="0" err="1"/>
              <a:t>technologies</a:t>
            </a:r>
            <a:br>
              <a:rPr lang="it-IT" dirty="0"/>
            </a:br>
            <a:r>
              <a:rPr lang="it-IT" dirty="0"/>
              <a:t>Heart rate monitor</a:t>
            </a:r>
            <a:endParaRPr lang="en-GB" dirty="0"/>
          </a:p>
        </p:txBody>
      </p:sp>
      <p:sp>
        <p:nvSpPr>
          <p:cNvPr id="6" name="Segnaposto contenuto 5"/>
          <p:cNvSpPr>
            <a:spLocks noGrp="1"/>
          </p:cNvSpPr>
          <p:nvPr>
            <p:ph idx="1"/>
          </p:nvPr>
        </p:nvSpPr>
        <p:spPr>
          <a:xfrm>
            <a:off x="428172" y="1361167"/>
            <a:ext cx="11368314" cy="1818131"/>
          </a:xfrm>
        </p:spPr>
        <p:txBody>
          <a:bodyPr>
            <a:normAutofit/>
          </a:bodyPr>
          <a:lstStyle/>
          <a:p>
            <a:r>
              <a:rPr lang="en-GB" sz="2000" dirty="0"/>
              <a:t>Heart rate (HR): frequency of heart beats [beats/min]</a:t>
            </a:r>
          </a:p>
          <a:p>
            <a:r>
              <a:rPr lang="en-GB" sz="2000" dirty="0"/>
              <a:t>Monitoring HR allows to detect bradycardia (slow HR), tachycardia (fast HR) or arrhythmia (irregular HR)</a:t>
            </a:r>
          </a:p>
        </p:txBody>
      </p:sp>
      <p:sp>
        <p:nvSpPr>
          <p:cNvPr id="4" name="Segnaposto contenuto 5"/>
          <p:cNvSpPr txBox="1">
            <a:spLocks/>
          </p:cNvSpPr>
          <p:nvPr/>
        </p:nvSpPr>
        <p:spPr>
          <a:xfrm>
            <a:off x="428173" y="2553286"/>
            <a:ext cx="4326708" cy="2171114"/>
          </a:xfrm>
          <a:prstGeom prst="rect">
            <a:avLst/>
          </a:prstGeom>
        </p:spPr>
        <p:txBody>
          <a:bodyPr vert="horz" lIns="91440" tIns="45720" rIns="91440" bIns="45720" rtlCol="0">
            <a:noAutofit/>
          </a:bodyPr>
          <a:lstStyle>
            <a:lvl1pPr marL="342900" indent="-342900" algn="l" defTabSz="914400" rtl="0" eaLnBrk="1" latinLnBrk="0" hangingPunct="1">
              <a:lnSpc>
                <a:spcPct val="90000"/>
              </a:lnSpc>
              <a:spcBef>
                <a:spcPts val="1000"/>
              </a:spcBef>
              <a:buClr>
                <a:srgbClr val="00B050"/>
              </a:buClr>
              <a:buFont typeface="Wingdings" panose="05000000000000000000" pitchFamily="2" charset="2"/>
              <a:buChar char="Ø"/>
              <a:defRPr sz="2400" kern="1200">
                <a:solidFill>
                  <a:schemeClr val="tx1"/>
                </a:solidFill>
                <a:latin typeface="Palatino Linotype" panose="02040502050505030304" pitchFamily="18" charset="0"/>
                <a:ea typeface="+mn-ea"/>
                <a:cs typeface="+mn-cs"/>
              </a:defRPr>
            </a:lvl1pPr>
            <a:lvl2pPr marL="685800" indent="-228600" algn="l" defTabSz="914400" rtl="0" eaLnBrk="1" latinLnBrk="0" hangingPunct="1">
              <a:lnSpc>
                <a:spcPct val="90000"/>
              </a:lnSpc>
              <a:spcBef>
                <a:spcPts val="500"/>
              </a:spcBef>
              <a:buClr>
                <a:srgbClr val="00B050"/>
              </a:buClr>
              <a:buFont typeface="Wingdings" panose="05000000000000000000" pitchFamily="2" charset="2"/>
              <a:buChar char="§"/>
              <a:defRPr sz="2000" kern="1200">
                <a:solidFill>
                  <a:schemeClr val="tx1"/>
                </a:solidFill>
                <a:latin typeface="Palatino Linotype" panose="02040502050505030304" pitchFamily="18" charset="0"/>
                <a:ea typeface="+mn-ea"/>
                <a:cs typeface="+mn-cs"/>
              </a:defRPr>
            </a:lvl2pPr>
            <a:lvl3pPr marL="1143000" indent="-228600" algn="l" defTabSz="914400" rtl="0" eaLnBrk="1" latinLnBrk="0" hangingPunct="1">
              <a:lnSpc>
                <a:spcPct val="90000"/>
              </a:lnSpc>
              <a:spcBef>
                <a:spcPts val="500"/>
              </a:spcBef>
              <a:buClr>
                <a:srgbClr val="00B050"/>
              </a:buClr>
              <a:buFont typeface="Arial" panose="020B0604020202020204" pitchFamily="34" charset="0"/>
              <a:buChar char="•"/>
              <a:defRPr sz="1800" kern="1200">
                <a:solidFill>
                  <a:schemeClr val="tx1"/>
                </a:solidFill>
                <a:latin typeface="Palatino Linotype" panose="02040502050505030304" pitchFamily="18" charset="0"/>
                <a:ea typeface="+mn-ea"/>
                <a:cs typeface="+mn-cs"/>
              </a:defRPr>
            </a:lvl3pPr>
            <a:lvl4pPr marL="1600200" indent="-228600" algn="l" defTabSz="914400" rtl="0" eaLnBrk="1" latinLnBrk="0" hangingPunct="1">
              <a:lnSpc>
                <a:spcPct val="90000"/>
              </a:lnSpc>
              <a:spcBef>
                <a:spcPts val="500"/>
              </a:spcBef>
              <a:buClr>
                <a:srgbClr val="00B050"/>
              </a:buClr>
              <a:buFont typeface="Courier New" panose="02070309020205020404" pitchFamily="49" charset="0"/>
              <a:buChar char="o"/>
              <a:defRPr sz="1600" kern="1200">
                <a:solidFill>
                  <a:schemeClr val="tx1"/>
                </a:solidFill>
                <a:latin typeface="Palatino Linotype" panose="02040502050505030304" pitchFamily="18" charset="0"/>
                <a:ea typeface="+mn-ea"/>
                <a:cs typeface="+mn-cs"/>
              </a:defRPr>
            </a:lvl4pPr>
            <a:lvl5pPr marL="2057400" indent="-228600" algn="l" defTabSz="914400" rtl="0" eaLnBrk="1" latinLnBrk="0" hangingPunct="1">
              <a:lnSpc>
                <a:spcPct val="90000"/>
              </a:lnSpc>
              <a:spcBef>
                <a:spcPts val="500"/>
              </a:spcBef>
              <a:buClr>
                <a:srgbClr val="00B050"/>
              </a:buClr>
              <a:buFont typeface="Times New Roman" panose="02020603050405020304" pitchFamily="18" charset="0"/>
              <a:buChar char="̶"/>
              <a:defRPr sz="1600" kern="1200">
                <a:solidFill>
                  <a:schemeClr val="tx1"/>
                </a:solidFill>
                <a:latin typeface="Palatino Linotype" panose="0204050205050503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2000" dirty="0"/>
              <a:t>In hospital:</a:t>
            </a:r>
          </a:p>
          <a:p>
            <a:r>
              <a:rPr lang="en-GB" sz="2000" b="1" dirty="0"/>
              <a:t>Electrocardiogram (ECG)</a:t>
            </a:r>
            <a:r>
              <a:rPr lang="en-GB" sz="2000" dirty="0"/>
              <a:t>: electrical activity of the heart measured by on skin electrodes (usually 12) </a:t>
            </a:r>
          </a:p>
          <a:p>
            <a:r>
              <a:rPr lang="en-GB" sz="2000" dirty="0"/>
              <a:t>HR determined as the frequency of peaks of the R wave</a:t>
            </a:r>
          </a:p>
        </p:txBody>
      </p:sp>
      <p:pic>
        <p:nvPicPr>
          <p:cNvPr id="2" name="Immagin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98583" y="2542554"/>
            <a:ext cx="2970611" cy="2465607"/>
          </a:xfrm>
          <a:prstGeom prst="rect">
            <a:avLst/>
          </a:prstGeom>
        </p:spPr>
      </p:pic>
      <p:pic>
        <p:nvPicPr>
          <p:cNvPr id="3" name="Immagin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25471" y="3904734"/>
            <a:ext cx="2901334" cy="2862649"/>
          </a:xfrm>
          <a:prstGeom prst="rect">
            <a:avLst/>
          </a:prstGeom>
        </p:spPr>
      </p:pic>
      <p:pic>
        <p:nvPicPr>
          <p:cNvPr id="8" name="Immagin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25554" y="5336058"/>
            <a:ext cx="4410677" cy="1234990"/>
          </a:xfrm>
          <a:prstGeom prst="rect">
            <a:avLst/>
          </a:prstGeom>
        </p:spPr>
      </p:pic>
      <p:sp>
        <p:nvSpPr>
          <p:cNvPr id="7" name="Segnaposto numero diapositiva 6"/>
          <p:cNvSpPr>
            <a:spLocks noGrp="1"/>
          </p:cNvSpPr>
          <p:nvPr>
            <p:ph type="sldNum" sz="quarter" idx="12"/>
          </p:nvPr>
        </p:nvSpPr>
        <p:spPr/>
        <p:txBody>
          <a:bodyPr/>
          <a:lstStyle/>
          <a:p>
            <a:fld id="{31DE2C5B-556E-47B8-A792-024C2FCA4ACC}" type="slidenum">
              <a:rPr lang="en-GB" smtClean="0"/>
              <a:t>7</a:t>
            </a:fld>
            <a:endParaRPr lang="en-GB"/>
          </a:p>
        </p:txBody>
      </p:sp>
    </p:spTree>
    <p:extLst>
      <p:ext uri="{BB962C8B-B14F-4D97-AF65-F5344CB8AC3E}">
        <p14:creationId xmlns:p14="http://schemas.microsoft.com/office/powerpoint/2010/main" val="2319407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magin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02570" y="1610695"/>
            <a:ext cx="1932740" cy="2411093"/>
          </a:xfrm>
          <a:prstGeom prst="rect">
            <a:avLst/>
          </a:prstGeom>
        </p:spPr>
      </p:pic>
      <p:sp>
        <p:nvSpPr>
          <p:cNvPr id="5" name="Titolo 4"/>
          <p:cNvSpPr>
            <a:spLocks noGrp="1"/>
          </p:cNvSpPr>
          <p:nvPr>
            <p:ph type="title"/>
          </p:nvPr>
        </p:nvSpPr>
        <p:spPr/>
        <p:txBody>
          <a:bodyPr>
            <a:normAutofit fontScale="90000"/>
          </a:bodyPr>
          <a:lstStyle/>
          <a:p>
            <a:r>
              <a:rPr lang="en-GB"/>
              <a:t>Examples of biomedical wearable technologies</a:t>
            </a:r>
            <a:br>
              <a:rPr lang="en-GB"/>
            </a:br>
            <a:r>
              <a:rPr lang="en-GB"/>
              <a:t>Heart rate monitor</a:t>
            </a:r>
          </a:p>
        </p:txBody>
      </p:sp>
      <p:sp>
        <p:nvSpPr>
          <p:cNvPr id="7" name="Segnaposto contenuto 5"/>
          <p:cNvSpPr txBox="1">
            <a:spLocks/>
          </p:cNvSpPr>
          <p:nvPr/>
        </p:nvSpPr>
        <p:spPr>
          <a:xfrm>
            <a:off x="6967729" y="1974885"/>
            <a:ext cx="5182548" cy="1942206"/>
          </a:xfrm>
          <a:prstGeom prst="rect">
            <a:avLst/>
          </a:prstGeom>
        </p:spPr>
        <p:txBody>
          <a:bodyPr vert="horz" lIns="91440" tIns="45720" rIns="91440" bIns="45720" rtlCol="0">
            <a:noAutofit/>
          </a:bodyPr>
          <a:lstStyle>
            <a:lvl1pPr marL="342900" indent="-342900" algn="l" defTabSz="914400" rtl="0" eaLnBrk="1" latinLnBrk="0" hangingPunct="1">
              <a:lnSpc>
                <a:spcPct val="90000"/>
              </a:lnSpc>
              <a:spcBef>
                <a:spcPts val="1000"/>
              </a:spcBef>
              <a:buClr>
                <a:srgbClr val="00B050"/>
              </a:buClr>
              <a:buFont typeface="Wingdings" panose="05000000000000000000" pitchFamily="2" charset="2"/>
              <a:buChar char="Ø"/>
              <a:defRPr sz="2400" kern="1200">
                <a:solidFill>
                  <a:schemeClr val="tx1"/>
                </a:solidFill>
                <a:latin typeface="Palatino Linotype" panose="02040502050505030304" pitchFamily="18" charset="0"/>
                <a:ea typeface="+mn-ea"/>
                <a:cs typeface="+mn-cs"/>
              </a:defRPr>
            </a:lvl1pPr>
            <a:lvl2pPr marL="685800" indent="-228600" algn="l" defTabSz="914400" rtl="0" eaLnBrk="1" latinLnBrk="0" hangingPunct="1">
              <a:lnSpc>
                <a:spcPct val="90000"/>
              </a:lnSpc>
              <a:spcBef>
                <a:spcPts val="500"/>
              </a:spcBef>
              <a:buClr>
                <a:srgbClr val="00B050"/>
              </a:buClr>
              <a:buFont typeface="Wingdings" panose="05000000000000000000" pitchFamily="2" charset="2"/>
              <a:buChar char="§"/>
              <a:defRPr sz="2000" kern="1200">
                <a:solidFill>
                  <a:schemeClr val="tx1"/>
                </a:solidFill>
                <a:latin typeface="Palatino Linotype" panose="02040502050505030304" pitchFamily="18" charset="0"/>
                <a:ea typeface="+mn-ea"/>
                <a:cs typeface="+mn-cs"/>
              </a:defRPr>
            </a:lvl2pPr>
            <a:lvl3pPr marL="1143000" indent="-228600" algn="l" defTabSz="914400" rtl="0" eaLnBrk="1" latinLnBrk="0" hangingPunct="1">
              <a:lnSpc>
                <a:spcPct val="90000"/>
              </a:lnSpc>
              <a:spcBef>
                <a:spcPts val="500"/>
              </a:spcBef>
              <a:buClr>
                <a:srgbClr val="00B050"/>
              </a:buClr>
              <a:buFont typeface="Arial" panose="020B0604020202020204" pitchFamily="34" charset="0"/>
              <a:buChar char="•"/>
              <a:defRPr sz="1800" kern="1200">
                <a:solidFill>
                  <a:schemeClr val="tx1"/>
                </a:solidFill>
                <a:latin typeface="Palatino Linotype" panose="02040502050505030304" pitchFamily="18" charset="0"/>
                <a:ea typeface="+mn-ea"/>
                <a:cs typeface="+mn-cs"/>
              </a:defRPr>
            </a:lvl3pPr>
            <a:lvl4pPr marL="1600200" indent="-228600" algn="l" defTabSz="914400" rtl="0" eaLnBrk="1" latinLnBrk="0" hangingPunct="1">
              <a:lnSpc>
                <a:spcPct val="90000"/>
              </a:lnSpc>
              <a:spcBef>
                <a:spcPts val="500"/>
              </a:spcBef>
              <a:buClr>
                <a:srgbClr val="00B050"/>
              </a:buClr>
              <a:buFont typeface="Courier New" panose="02070309020205020404" pitchFamily="49" charset="0"/>
              <a:buChar char="o"/>
              <a:defRPr sz="1600" kern="1200">
                <a:solidFill>
                  <a:schemeClr val="tx1"/>
                </a:solidFill>
                <a:latin typeface="Palatino Linotype" panose="02040502050505030304" pitchFamily="18" charset="0"/>
                <a:ea typeface="+mn-ea"/>
                <a:cs typeface="+mn-cs"/>
              </a:defRPr>
            </a:lvl4pPr>
            <a:lvl5pPr marL="2057400" indent="-228600" algn="l" defTabSz="914400" rtl="0" eaLnBrk="1" latinLnBrk="0" hangingPunct="1">
              <a:lnSpc>
                <a:spcPct val="90000"/>
              </a:lnSpc>
              <a:spcBef>
                <a:spcPts val="500"/>
              </a:spcBef>
              <a:buClr>
                <a:srgbClr val="00B050"/>
              </a:buClr>
              <a:buFont typeface="Times New Roman" panose="02020603050405020304" pitchFamily="18" charset="0"/>
              <a:buChar char="̶"/>
              <a:defRPr sz="1600" kern="1200">
                <a:solidFill>
                  <a:schemeClr val="tx1"/>
                </a:solidFill>
                <a:latin typeface="Palatino Linotype" panose="0204050205050503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800" b="1" dirty="0"/>
              <a:t>Smartwatches</a:t>
            </a:r>
            <a:r>
              <a:rPr lang="en-GB" sz="1800" dirty="0"/>
              <a:t> use an optical sensor that shines light and measures changes in light </a:t>
            </a:r>
            <a:r>
              <a:rPr lang="en-GB" sz="1800" dirty="0" err="1"/>
              <a:t>absorpion</a:t>
            </a:r>
            <a:r>
              <a:rPr lang="en-GB" sz="1800" dirty="0"/>
              <a:t> to estimate changes in capillary blood volume</a:t>
            </a:r>
          </a:p>
          <a:p>
            <a:r>
              <a:rPr lang="en-GB" sz="1800" dirty="0"/>
              <a:t>Resulting signal: </a:t>
            </a:r>
            <a:r>
              <a:rPr lang="en-GB" sz="1800" dirty="0" err="1"/>
              <a:t>photoplethysmogram</a:t>
            </a:r>
            <a:r>
              <a:rPr lang="en-GB" sz="1800" dirty="0"/>
              <a:t> (PPG)</a:t>
            </a:r>
          </a:p>
          <a:p>
            <a:r>
              <a:rPr lang="en-GB" sz="1800" dirty="0"/>
              <a:t>HR estimated as the frequency of P waves</a:t>
            </a:r>
          </a:p>
        </p:txBody>
      </p:sp>
      <p:pic>
        <p:nvPicPr>
          <p:cNvPr id="2" name="Immagine 1"/>
          <p:cNvPicPr>
            <a:picLocks noChangeAspect="1"/>
          </p:cNvPicPr>
          <p:nvPr/>
        </p:nvPicPr>
        <p:blipFill rotWithShape="1">
          <a:blip r:embed="rId3">
            <a:extLst>
              <a:ext uri="{28A0092B-C50C-407E-A947-70E740481C1C}">
                <a14:useLocalDpi xmlns:a14="http://schemas.microsoft.com/office/drawing/2010/main" val="0"/>
              </a:ext>
            </a:extLst>
          </a:blip>
          <a:srcRect l="11053" t="19752" r="13514"/>
          <a:stretch/>
        </p:blipFill>
        <p:spPr>
          <a:xfrm>
            <a:off x="5868940" y="4805641"/>
            <a:ext cx="2125798" cy="1459023"/>
          </a:xfrm>
          <a:prstGeom prst="rect">
            <a:avLst/>
          </a:prstGeom>
        </p:spPr>
      </p:pic>
      <p:pic>
        <p:nvPicPr>
          <p:cNvPr id="3" name="Immagine 2"/>
          <p:cNvPicPr>
            <a:picLocks noChangeAspect="1"/>
          </p:cNvPicPr>
          <p:nvPr/>
        </p:nvPicPr>
        <p:blipFill rotWithShape="1">
          <a:blip r:embed="rId4">
            <a:extLst>
              <a:ext uri="{28A0092B-C50C-407E-A947-70E740481C1C}">
                <a14:useLocalDpi xmlns:a14="http://schemas.microsoft.com/office/drawing/2010/main" val="0"/>
              </a:ext>
            </a:extLst>
          </a:blip>
          <a:srcRect l="6442" r="20343"/>
          <a:stretch/>
        </p:blipFill>
        <p:spPr>
          <a:xfrm>
            <a:off x="8216537" y="4445041"/>
            <a:ext cx="3803489" cy="2318224"/>
          </a:xfrm>
          <a:prstGeom prst="rect">
            <a:avLst/>
          </a:prstGeom>
        </p:spPr>
      </p:pic>
      <p:sp>
        <p:nvSpPr>
          <p:cNvPr id="8" name="Segnaposto contenuto 7"/>
          <p:cNvSpPr>
            <a:spLocks noGrp="1"/>
          </p:cNvSpPr>
          <p:nvPr>
            <p:ph idx="1"/>
          </p:nvPr>
        </p:nvSpPr>
        <p:spPr>
          <a:xfrm>
            <a:off x="428172" y="1361168"/>
            <a:ext cx="11368314" cy="449180"/>
          </a:xfrm>
        </p:spPr>
        <p:txBody>
          <a:bodyPr>
            <a:normAutofit/>
          </a:bodyPr>
          <a:lstStyle/>
          <a:p>
            <a:r>
              <a:rPr lang="en-GB" sz="2000"/>
              <a:t>Wearable HR monitors for home use:</a:t>
            </a:r>
          </a:p>
        </p:txBody>
      </p:sp>
      <p:sp>
        <p:nvSpPr>
          <p:cNvPr id="9" name="Segnaposto contenuto 5"/>
          <p:cNvSpPr txBox="1">
            <a:spLocks/>
          </p:cNvSpPr>
          <p:nvPr/>
        </p:nvSpPr>
        <p:spPr>
          <a:xfrm>
            <a:off x="428172" y="1974885"/>
            <a:ext cx="4786379" cy="1682715"/>
          </a:xfrm>
          <a:prstGeom prst="rect">
            <a:avLst/>
          </a:prstGeom>
        </p:spPr>
        <p:txBody>
          <a:bodyPr vert="horz" lIns="91440" tIns="45720" rIns="91440" bIns="45720" rtlCol="0">
            <a:noAutofit/>
          </a:bodyPr>
          <a:lstStyle>
            <a:lvl1pPr marL="342900" indent="-342900" algn="l" defTabSz="914400" rtl="0" eaLnBrk="1" latinLnBrk="0" hangingPunct="1">
              <a:lnSpc>
                <a:spcPct val="90000"/>
              </a:lnSpc>
              <a:spcBef>
                <a:spcPts val="1000"/>
              </a:spcBef>
              <a:buClr>
                <a:srgbClr val="00B050"/>
              </a:buClr>
              <a:buFont typeface="Wingdings" panose="05000000000000000000" pitchFamily="2" charset="2"/>
              <a:buChar char="Ø"/>
              <a:defRPr sz="2400" kern="1200">
                <a:solidFill>
                  <a:schemeClr val="tx1"/>
                </a:solidFill>
                <a:latin typeface="Palatino Linotype" panose="02040502050505030304" pitchFamily="18" charset="0"/>
                <a:ea typeface="+mn-ea"/>
                <a:cs typeface="+mn-cs"/>
              </a:defRPr>
            </a:lvl1pPr>
            <a:lvl2pPr marL="685800" indent="-228600" algn="l" defTabSz="914400" rtl="0" eaLnBrk="1" latinLnBrk="0" hangingPunct="1">
              <a:lnSpc>
                <a:spcPct val="90000"/>
              </a:lnSpc>
              <a:spcBef>
                <a:spcPts val="500"/>
              </a:spcBef>
              <a:buClr>
                <a:srgbClr val="00B050"/>
              </a:buClr>
              <a:buFont typeface="Wingdings" panose="05000000000000000000" pitchFamily="2" charset="2"/>
              <a:buChar char="§"/>
              <a:defRPr sz="2000" kern="1200">
                <a:solidFill>
                  <a:schemeClr val="tx1"/>
                </a:solidFill>
                <a:latin typeface="Palatino Linotype" panose="02040502050505030304" pitchFamily="18" charset="0"/>
                <a:ea typeface="+mn-ea"/>
                <a:cs typeface="+mn-cs"/>
              </a:defRPr>
            </a:lvl2pPr>
            <a:lvl3pPr marL="1143000" indent="-228600" algn="l" defTabSz="914400" rtl="0" eaLnBrk="1" latinLnBrk="0" hangingPunct="1">
              <a:lnSpc>
                <a:spcPct val="90000"/>
              </a:lnSpc>
              <a:spcBef>
                <a:spcPts val="500"/>
              </a:spcBef>
              <a:buClr>
                <a:srgbClr val="00B050"/>
              </a:buClr>
              <a:buFont typeface="Arial" panose="020B0604020202020204" pitchFamily="34" charset="0"/>
              <a:buChar char="•"/>
              <a:defRPr sz="1800" kern="1200">
                <a:solidFill>
                  <a:schemeClr val="tx1"/>
                </a:solidFill>
                <a:latin typeface="Palatino Linotype" panose="02040502050505030304" pitchFamily="18" charset="0"/>
                <a:ea typeface="+mn-ea"/>
                <a:cs typeface="+mn-cs"/>
              </a:defRPr>
            </a:lvl3pPr>
            <a:lvl4pPr marL="1600200" indent="-228600" algn="l" defTabSz="914400" rtl="0" eaLnBrk="1" latinLnBrk="0" hangingPunct="1">
              <a:lnSpc>
                <a:spcPct val="90000"/>
              </a:lnSpc>
              <a:spcBef>
                <a:spcPts val="500"/>
              </a:spcBef>
              <a:buClr>
                <a:srgbClr val="00B050"/>
              </a:buClr>
              <a:buFont typeface="Courier New" panose="02070309020205020404" pitchFamily="49" charset="0"/>
              <a:buChar char="o"/>
              <a:defRPr sz="1600" kern="1200">
                <a:solidFill>
                  <a:schemeClr val="tx1"/>
                </a:solidFill>
                <a:latin typeface="Palatino Linotype" panose="02040502050505030304" pitchFamily="18" charset="0"/>
                <a:ea typeface="+mn-ea"/>
                <a:cs typeface="+mn-cs"/>
              </a:defRPr>
            </a:lvl4pPr>
            <a:lvl5pPr marL="2057400" indent="-228600" algn="l" defTabSz="914400" rtl="0" eaLnBrk="1" latinLnBrk="0" hangingPunct="1">
              <a:lnSpc>
                <a:spcPct val="90000"/>
              </a:lnSpc>
              <a:spcBef>
                <a:spcPts val="500"/>
              </a:spcBef>
              <a:buClr>
                <a:srgbClr val="00B050"/>
              </a:buClr>
              <a:buFont typeface="Times New Roman" panose="02020603050405020304" pitchFamily="18" charset="0"/>
              <a:buChar char="̶"/>
              <a:defRPr sz="1600" kern="1200">
                <a:solidFill>
                  <a:schemeClr val="tx1"/>
                </a:solidFill>
                <a:latin typeface="Palatino Linotype" panose="0204050205050503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800" b="1" dirty="0"/>
              <a:t>Holter monitor</a:t>
            </a:r>
            <a:r>
              <a:rPr lang="en-GB" sz="1800" dirty="0"/>
              <a:t>: portable ECG monitor, 5 electrodes placed on the chest</a:t>
            </a:r>
          </a:p>
          <a:p>
            <a:r>
              <a:rPr lang="en-GB" sz="1800" dirty="0"/>
              <a:t>Used for medical purpose</a:t>
            </a:r>
          </a:p>
          <a:p>
            <a:r>
              <a:rPr lang="en-GB" sz="1800" dirty="0"/>
              <a:t>Low portability, used for 24-72 hours</a:t>
            </a:r>
          </a:p>
        </p:txBody>
      </p:sp>
      <p:sp>
        <p:nvSpPr>
          <p:cNvPr id="11" name="Segnaposto contenuto 5"/>
          <p:cNvSpPr txBox="1">
            <a:spLocks/>
          </p:cNvSpPr>
          <p:nvPr/>
        </p:nvSpPr>
        <p:spPr>
          <a:xfrm>
            <a:off x="428172" y="4212517"/>
            <a:ext cx="4786378" cy="1682715"/>
          </a:xfrm>
          <a:prstGeom prst="rect">
            <a:avLst/>
          </a:prstGeom>
        </p:spPr>
        <p:txBody>
          <a:bodyPr vert="horz" lIns="91440" tIns="45720" rIns="91440" bIns="45720" rtlCol="0">
            <a:noAutofit/>
          </a:bodyPr>
          <a:lstStyle>
            <a:lvl1pPr marL="342900" indent="-342900" algn="l" defTabSz="914400" rtl="0" eaLnBrk="1" latinLnBrk="0" hangingPunct="1">
              <a:lnSpc>
                <a:spcPct val="90000"/>
              </a:lnSpc>
              <a:spcBef>
                <a:spcPts val="1000"/>
              </a:spcBef>
              <a:buClr>
                <a:srgbClr val="00B050"/>
              </a:buClr>
              <a:buFont typeface="Wingdings" panose="05000000000000000000" pitchFamily="2" charset="2"/>
              <a:buChar char="Ø"/>
              <a:defRPr sz="2400" kern="1200">
                <a:solidFill>
                  <a:schemeClr val="tx1"/>
                </a:solidFill>
                <a:latin typeface="Palatino Linotype" panose="02040502050505030304" pitchFamily="18" charset="0"/>
                <a:ea typeface="+mn-ea"/>
                <a:cs typeface="+mn-cs"/>
              </a:defRPr>
            </a:lvl1pPr>
            <a:lvl2pPr marL="685800" indent="-228600" algn="l" defTabSz="914400" rtl="0" eaLnBrk="1" latinLnBrk="0" hangingPunct="1">
              <a:lnSpc>
                <a:spcPct val="90000"/>
              </a:lnSpc>
              <a:spcBef>
                <a:spcPts val="500"/>
              </a:spcBef>
              <a:buClr>
                <a:srgbClr val="00B050"/>
              </a:buClr>
              <a:buFont typeface="Wingdings" panose="05000000000000000000" pitchFamily="2" charset="2"/>
              <a:buChar char="§"/>
              <a:defRPr sz="2000" kern="1200">
                <a:solidFill>
                  <a:schemeClr val="tx1"/>
                </a:solidFill>
                <a:latin typeface="Palatino Linotype" panose="02040502050505030304" pitchFamily="18" charset="0"/>
                <a:ea typeface="+mn-ea"/>
                <a:cs typeface="+mn-cs"/>
              </a:defRPr>
            </a:lvl2pPr>
            <a:lvl3pPr marL="1143000" indent="-228600" algn="l" defTabSz="914400" rtl="0" eaLnBrk="1" latinLnBrk="0" hangingPunct="1">
              <a:lnSpc>
                <a:spcPct val="90000"/>
              </a:lnSpc>
              <a:spcBef>
                <a:spcPts val="500"/>
              </a:spcBef>
              <a:buClr>
                <a:srgbClr val="00B050"/>
              </a:buClr>
              <a:buFont typeface="Arial" panose="020B0604020202020204" pitchFamily="34" charset="0"/>
              <a:buChar char="•"/>
              <a:defRPr sz="1800" kern="1200">
                <a:solidFill>
                  <a:schemeClr val="tx1"/>
                </a:solidFill>
                <a:latin typeface="Palatino Linotype" panose="02040502050505030304" pitchFamily="18" charset="0"/>
                <a:ea typeface="+mn-ea"/>
                <a:cs typeface="+mn-cs"/>
              </a:defRPr>
            </a:lvl3pPr>
            <a:lvl4pPr marL="1600200" indent="-228600" algn="l" defTabSz="914400" rtl="0" eaLnBrk="1" latinLnBrk="0" hangingPunct="1">
              <a:lnSpc>
                <a:spcPct val="90000"/>
              </a:lnSpc>
              <a:spcBef>
                <a:spcPts val="500"/>
              </a:spcBef>
              <a:buClr>
                <a:srgbClr val="00B050"/>
              </a:buClr>
              <a:buFont typeface="Courier New" panose="02070309020205020404" pitchFamily="49" charset="0"/>
              <a:buChar char="o"/>
              <a:defRPr sz="1600" kern="1200">
                <a:solidFill>
                  <a:schemeClr val="tx1"/>
                </a:solidFill>
                <a:latin typeface="Palatino Linotype" panose="02040502050505030304" pitchFamily="18" charset="0"/>
                <a:ea typeface="+mn-ea"/>
                <a:cs typeface="+mn-cs"/>
              </a:defRPr>
            </a:lvl4pPr>
            <a:lvl5pPr marL="2057400" indent="-228600" algn="l" defTabSz="914400" rtl="0" eaLnBrk="1" latinLnBrk="0" hangingPunct="1">
              <a:lnSpc>
                <a:spcPct val="90000"/>
              </a:lnSpc>
              <a:spcBef>
                <a:spcPts val="500"/>
              </a:spcBef>
              <a:buClr>
                <a:srgbClr val="00B050"/>
              </a:buClr>
              <a:buFont typeface="Times New Roman" panose="02020603050405020304" pitchFamily="18" charset="0"/>
              <a:buChar char="̶"/>
              <a:defRPr sz="1600" kern="1200">
                <a:solidFill>
                  <a:schemeClr val="tx1"/>
                </a:solidFill>
                <a:latin typeface="Palatino Linotype" panose="0204050205050503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800" b="1" dirty="0"/>
              <a:t>Chest straps</a:t>
            </a:r>
            <a:r>
              <a:rPr lang="en-GB" sz="1800" dirty="0"/>
              <a:t>: electrical activity of the heart measured with electrodes integrated in a chest band/strap</a:t>
            </a:r>
          </a:p>
        </p:txBody>
      </p:sp>
      <p:pic>
        <p:nvPicPr>
          <p:cNvPr id="12" name="Immagin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60493" y="5090528"/>
            <a:ext cx="3019425" cy="1514475"/>
          </a:xfrm>
          <a:prstGeom prst="rect">
            <a:avLst/>
          </a:prstGeom>
        </p:spPr>
      </p:pic>
      <p:sp>
        <p:nvSpPr>
          <p:cNvPr id="4" name="Segnaposto numero diapositiva 3"/>
          <p:cNvSpPr>
            <a:spLocks noGrp="1"/>
          </p:cNvSpPr>
          <p:nvPr>
            <p:ph type="sldNum" sz="quarter" idx="12"/>
          </p:nvPr>
        </p:nvSpPr>
        <p:spPr/>
        <p:txBody>
          <a:bodyPr/>
          <a:lstStyle/>
          <a:p>
            <a:fld id="{31DE2C5B-556E-47B8-A792-024C2FCA4ACC}" type="slidenum">
              <a:rPr lang="en-GB" smtClean="0"/>
              <a:t>8</a:t>
            </a:fld>
            <a:endParaRPr lang="en-GB"/>
          </a:p>
        </p:txBody>
      </p:sp>
    </p:spTree>
    <p:extLst>
      <p:ext uri="{BB962C8B-B14F-4D97-AF65-F5344CB8AC3E}">
        <p14:creationId xmlns:p14="http://schemas.microsoft.com/office/powerpoint/2010/main" val="3722368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magin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269036" y="4833442"/>
            <a:ext cx="2527450" cy="1659023"/>
          </a:xfrm>
          <a:prstGeom prst="rect">
            <a:avLst/>
          </a:prstGeom>
        </p:spPr>
      </p:pic>
      <p:sp>
        <p:nvSpPr>
          <p:cNvPr id="5" name="Titolo 4"/>
          <p:cNvSpPr>
            <a:spLocks noGrp="1"/>
          </p:cNvSpPr>
          <p:nvPr>
            <p:ph type="title"/>
          </p:nvPr>
        </p:nvSpPr>
        <p:spPr/>
        <p:txBody>
          <a:bodyPr>
            <a:normAutofit fontScale="90000"/>
          </a:bodyPr>
          <a:lstStyle/>
          <a:p>
            <a:r>
              <a:rPr lang="en-US" dirty="0"/>
              <a:t>Examples of biomedical wearable technologies</a:t>
            </a:r>
            <a:br>
              <a:rPr lang="en-US" dirty="0"/>
            </a:br>
            <a:r>
              <a:rPr lang="en-US" dirty="0"/>
              <a:t>Glucose monitoring sensors</a:t>
            </a:r>
          </a:p>
        </p:txBody>
      </p:sp>
      <p:sp>
        <p:nvSpPr>
          <p:cNvPr id="6" name="Segnaposto contenuto 5"/>
          <p:cNvSpPr>
            <a:spLocks noGrp="1"/>
          </p:cNvSpPr>
          <p:nvPr>
            <p:ph idx="1"/>
          </p:nvPr>
        </p:nvSpPr>
        <p:spPr/>
        <p:txBody>
          <a:bodyPr>
            <a:normAutofit/>
          </a:bodyPr>
          <a:lstStyle/>
          <a:p>
            <a:r>
              <a:rPr lang="en-US" sz="2000" dirty="0"/>
              <a:t>Blood glucose (BG) concentration: concentration of glucose in the blood [mg/dL or mmol/L]</a:t>
            </a:r>
          </a:p>
          <a:p>
            <a:r>
              <a:rPr lang="en-US" sz="2000" dirty="0"/>
              <a:t>Abnormal BG levels, e.g., hyperglycemia (too high BG) and hypoglycemia (too low BG), may occur in people with metabolism disorders (e.g., diabetes).</a:t>
            </a:r>
          </a:p>
        </p:txBody>
      </p:sp>
      <p:sp>
        <p:nvSpPr>
          <p:cNvPr id="4" name="Segnaposto contenuto 5"/>
          <p:cNvSpPr txBox="1">
            <a:spLocks/>
          </p:cNvSpPr>
          <p:nvPr/>
        </p:nvSpPr>
        <p:spPr>
          <a:xfrm>
            <a:off x="428172" y="2881202"/>
            <a:ext cx="9154740" cy="3677166"/>
          </a:xfrm>
          <a:prstGeom prst="rect">
            <a:avLst/>
          </a:prstGeom>
        </p:spPr>
        <p:txBody>
          <a:bodyPr vert="horz" lIns="91440" tIns="45720" rIns="91440" bIns="45720" rtlCol="0">
            <a:noAutofit/>
          </a:bodyPr>
          <a:lstStyle>
            <a:lvl1pPr marL="342900" indent="-342900" algn="l" defTabSz="914400" rtl="0" eaLnBrk="1" latinLnBrk="0" hangingPunct="1">
              <a:lnSpc>
                <a:spcPct val="90000"/>
              </a:lnSpc>
              <a:spcBef>
                <a:spcPts val="1000"/>
              </a:spcBef>
              <a:buClr>
                <a:srgbClr val="00B050"/>
              </a:buClr>
              <a:buFont typeface="Wingdings" panose="05000000000000000000" pitchFamily="2" charset="2"/>
              <a:buChar char="Ø"/>
              <a:defRPr sz="2400" kern="1200">
                <a:solidFill>
                  <a:schemeClr val="tx1"/>
                </a:solidFill>
                <a:latin typeface="Palatino Linotype" panose="02040502050505030304" pitchFamily="18" charset="0"/>
                <a:ea typeface="+mn-ea"/>
                <a:cs typeface="+mn-cs"/>
              </a:defRPr>
            </a:lvl1pPr>
            <a:lvl2pPr marL="685800" indent="-228600" algn="l" defTabSz="914400" rtl="0" eaLnBrk="1" latinLnBrk="0" hangingPunct="1">
              <a:lnSpc>
                <a:spcPct val="90000"/>
              </a:lnSpc>
              <a:spcBef>
                <a:spcPts val="500"/>
              </a:spcBef>
              <a:buClr>
                <a:srgbClr val="00B050"/>
              </a:buClr>
              <a:buFont typeface="Wingdings" panose="05000000000000000000" pitchFamily="2" charset="2"/>
              <a:buChar char="§"/>
              <a:defRPr sz="2000" kern="1200">
                <a:solidFill>
                  <a:schemeClr val="tx1"/>
                </a:solidFill>
                <a:latin typeface="Palatino Linotype" panose="02040502050505030304" pitchFamily="18" charset="0"/>
                <a:ea typeface="+mn-ea"/>
                <a:cs typeface="+mn-cs"/>
              </a:defRPr>
            </a:lvl2pPr>
            <a:lvl3pPr marL="1143000" indent="-228600" algn="l" defTabSz="914400" rtl="0" eaLnBrk="1" latinLnBrk="0" hangingPunct="1">
              <a:lnSpc>
                <a:spcPct val="90000"/>
              </a:lnSpc>
              <a:spcBef>
                <a:spcPts val="500"/>
              </a:spcBef>
              <a:buClr>
                <a:srgbClr val="00B050"/>
              </a:buClr>
              <a:buFont typeface="Arial" panose="020B0604020202020204" pitchFamily="34" charset="0"/>
              <a:buChar char="•"/>
              <a:defRPr sz="1800" kern="1200">
                <a:solidFill>
                  <a:schemeClr val="tx1"/>
                </a:solidFill>
                <a:latin typeface="Palatino Linotype" panose="02040502050505030304" pitchFamily="18" charset="0"/>
                <a:ea typeface="+mn-ea"/>
                <a:cs typeface="+mn-cs"/>
              </a:defRPr>
            </a:lvl3pPr>
            <a:lvl4pPr marL="1600200" indent="-228600" algn="l" defTabSz="914400" rtl="0" eaLnBrk="1" latinLnBrk="0" hangingPunct="1">
              <a:lnSpc>
                <a:spcPct val="90000"/>
              </a:lnSpc>
              <a:spcBef>
                <a:spcPts val="500"/>
              </a:spcBef>
              <a:buClr>
                <a:srgbClr val="00B050"/>
              </a:buClr>
              <a:buFont typeface="Courier New" panose="02070309020205020404" pitchFamily="49" charset="0"/>
              <a:buChar char="o"/>
              <a:defRPr sz="1600" kern="1200">
                <a:solidFill>
                  <a:schemeClr val="tx1"/>
                </a:solidFill>
                <a:latin typeface="Palatino Linotype" panose="02040502050505030304" pitchFamily="18" charset="0"/>
                <a:ea typeface="+mn-ea"/>
                <a:cs typeface="+mn-cs"/>
              </a:defRPr>
            </a:lvl4pPr>
            <a:lvl5pPr marL="2057400" indent="-228600" algn="l" defTabSz="914400" rtl="0" eaLnBrk="1" latinLnBrk="0" hangingPunct="1">
              <a:lnSpc>
                <a:spcPct val="90000"/>
              </a:lnSpc>
              <a:spcBef>
                <a:spcPts val="500"/>
              </a:spcBef>
              <a:buClr>
                <a:srgbClr val="00B050"/>
              </a:buClr>
              <a:buFont typeface="Times New Roman" panose="02020603050405020304" pitchFamily="18" charset="0"/>
              <a:buChar char="̶"/>
              <a:defRPr sz="1600" kern="1200">
                <a:solidFill>
                  <a:schemeClr val="tx1"/>
                </a:solidFill>
                <a:latin typeface="Palatino Linotype" panose="0204050205050503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000" dirty="0"/>
              <a:t>In hospital/laboratory:</a:t>
            </a:r>
          </a:p>
          <a:p>
            <a:r>
              <a:rPr lang="en-US" sz="2000" b="1" dirty="0"/>
              <a:t>Biochemistry analyzers</a:t>
            </a:r>
            <a:endParaRPr lang="en-US" sz="2000" dirty="0"/>
          </a:p>
          <a:p>
            <a:pPr lvl="1"/>
            <a:r>
              <a:rPr lang="en-US" sz="1600" dirty="0"/>
              <a:t>Exploit a chemical reaction driven by specific enzymes (e.g., glucose-oxidase)</a:t>
            </a:r>
          </a:p>
          <a:p>
            <a:pPr lvl="1"/>
            <a:r>
              <a:rPr lang="en-US" sz="1600" dirty="0"/>
              <a:t>Invasive (blood sample required), only sparse measurements possible</a:t>
            </a:r>
          </a:p>
          <a:p>
            <a:pPr marL="0" indent="0" algn="ctr">
              <a:buNone/>
            </a:pPr>
            <a:r>
              <a:rPr lang="en-US" sz="2000" dirty="0"/>
              <a:t>At home: </a:t>
            </a:r>
          </a:p>
          <a:p>
            <a:r>
              <a:rPr lang="en-US" sz="2000" b="1" dirty="0"/>
              <a:t>Self-monitoring of blood glucose (SMBG) or glucometer</a:t>
            </a:r>
            <a:r>
              <a:rPr lang="en-US" sz="2000" dirty="0"/>
              <a:t>: </a:t>
            </a:r>
          </a:p>
          <a:p>
            <a:pPr lvl="1"/>
            <a:r>
              <a:rPr lang="en-US" sz="1600" dirty="0"/>
              <a:t>drop of capillary blood collected by </a:t>
            </a:r>
            <a:r>
              <a:rPr lang="en-US" sz="1600" dirty="0" err="1"/>
              <a:t>fingerprick</a:t>
            </a:r>
            <a:r>
              <a:rPr lang="en-US" sz="1600" dirty="0"/>
              <a:t> and put in a test strip </a:t>
            </a:r>
          </a:p>
          <a:p>
            <a:pPr lvl="1"/>
            <a:r>
              <a:rPr lang="en-US" sz="1600" dirty="0"/>
              <a:t>a portable glucose analyzer, through an electrochemical sensor, detects the BG concentration in the capillary blood</a:t>
            </a:r>
          </a:p>
          <a:p>
            <a:pPr lvl="1"/>
            <a:r>
              <a:rPr lang="en-US" sz="1600" dirty="0"/>
              <a:t>Minimally-invasive but not wearable: only sparse measurements possible (e.g., 3-4 per day)</a:t>
            </a:r>
          </a:p>
        </p:txBody>
      </p:sp>
      <p:pic>
        <p:nvPicPr>
          <p:cNvPr id="3" name="Immagin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454626" y="2881202"/>
            <a:ext cx="1748917" cy="1781579"/>
          </a:xfrm>
          <a:prstGeom prst="rect">
            <a:avLst/>
          </a:prstGeom>
        </p:spPr>
      </p:pic>
      <p:sp>
        <p:nvSpPr>
          <p:cNvPr id="2" name="Segnaposto numero diapositiva 1"/>
          <p:cNvSpPr>
            <a:spLocks noGrp="1"/>
          </p:cNvSpPr>
          <p:nvPr>
            <p:ph type="sldNum" sz="quarter" idx="12"/>
          </p:nvPr>
        </p:nvSpPr>
        <p:spPr/>
        <p:txBody>
          <a:bodyPr/>
          <a:lstStyle/>
          <a:p>
            <a:fld id="{31DE2C5B-556E-47B8-A792-024C2FCA4ACC}" type="slidenum">
              <a:rPr lang="en-GB" smtClean="0"/>
              <a:t>9</a:t>
            </a:fld>
            <a:endParaRPr lang="en-GB"/>
          </a:p>
        </p:txBody>
      </p:sp>
    </p:spTree>
    <p:extLst>
      <p:ext uri="{BB962C8B-B14F-4D97-AF65-F5344CB8AC3E}">
        <p14:creationId xmlns:p14="http://schemas.microsoft.com/office/powerpoint/2010/main" val="3577250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1055</TotalTime>
  <Words>3446</Words>
  <Application>Microsoft Macintosh PowerPoint</Application>
  <PresentationFormat>Widescreen</PresentationFormat>
  <Paragraphs>485</Paragraphs>
  <Slides>37</Slides>
  <Notes>9</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37</vt:i4>
      </vt:variant>
    </vt:vector>
  </HeadingPairs>
  <TitlesOfParts>
    <vt:vector size="45" baseType="lpstr">
      <vt:lpstr>Arial</vt:lpstr>
      <vt:lpstr>Calibri</vt:lpstr>
      <vt:lpstr>Courier New</vt:lpstr>
      <vt:lpstr>Palatino</vt:lpstr>
      <vt:lpstr>Palatino Linotype</vt:lpstr>
      <vt:lpstr>Times New Roman</vt:lpstr>
      <vt:lpstr>Wingdings</vt:lpstr>
      <vt:lpstr>Tema di Office</vt:lpstr>
      <vt:lpstr>PowerPoint Presentation</vt:lpstr>
      <vt:lpstr>Agenda</vt:lpstr>
      <vt:lpstr>Who am I</vt:lpstr>
      <vt:lpstr>What is the course about?</vt:lpstr>
      <vt:lpstr>What is the course about?</vt:lpstr>
      <vt:lpstr>Towards a new model of healthcare</vt:lpstr>
      <vt:lpstr>Examples of biomedical wearable technologies Heart rate monitor</vt:lpstr>
      <vt:lpstr>Examples of biomedical wearable technologies Heart rate monitor</vt:lpstr>
      <vt:lpstr>Examples of biomedical wearable technologies Glucose monitoring sensors</vt:lpstr>
      <vt:lpstr>Examples of biomedical wearable technologies Glucose monitoring sensors</vt:lpstr>
      <vt:lpstr>Modern wearable technologies become IoT</vt:lpstr>
      <vt:lpstr>The architecture of wearable IoT systems</vt:lpstr>
      <vt:lpstr>1. Sensing layer</vt:lpstr>
      <vt:lpstr>2. Network layer</vt:lpstr>
      <vt:lpstr>3. Data storing and processing layer</vt:lpstr>
      <vt:lpstr>3. Data storing and processing layer</vt:lpstr>
      <vt:lpstr>4. Application layer</vt:lpstr>
      <vt:lpstr>Applications of wearable IoT in healthcare and wellbeing</vt:lpstr>
      <vt:lpstr>Telemonitoring and telemedicine in chronic diseases</vt:lpstr>
      <vt:lpstr>Telemonitoring and telemedicine in chronic diseases</vt:lpstr>
      <vt:lpstr>Investigative monitoring for diagnostic purpose</vt:lpstr>
      <vt:lpstr>Sensor-based biomechanical telerehabilitation</vt:lpstr>
      <vt:lpstr>Sport and fitness sensing</vt:lpstr>
      <vt:lpstr>Activity and sleep monitoring</vt:lpstr>
      <vt:lpstr>Fall detection</vt:lpstr>
      <vt:lpstr>The architecture of wearable IoT systems</vt:lpstr>
      <vt:lpstr>Course program</vt:lpstr>
      <vt:lpstr>Course program</vt:lpstr>
      <vt:lpstr>Prerequisites &amp; End of class goals</vt:lpstr>
      <vt:lpstr>The exam</vt:lpstr>
      <vt:lpstr>Project: What’s the spirit here</vt:lpstr>
      <vt:lpstr>Project structure</vt:lpstr>
      <vt:lpstr>Grading</vt:lpstr>
      <vt:lpstr>Choose your target</vt:lpstr>
      <vt:lpstr>Choose your target</vt:lpstr>
      <vt:lpstr>Tutoring activities</vt:lpstr>
      <vt:lpstr>Discord server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Martina</dc:creator>
  <cp:lastModifiedBy>Giacomo Cappon</cp:lastModifiedBy>
  <cp:revision>247</cp:revision>
  <dcterms:created xsi:type="dcterms:W3CDTF">2021-07-19T09:08:13Z</dcterms:created>
  <dcterms:modified xsi:type="dcterms:W3CDTF">2024-01-24T17:50:29Z</dcterms:modified>
</cp:coreProperties>
</file>